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9" r:id="rId5"/>
    <p:sldId id="260" r:id="rId6"/>
    <p:sldId id="261" r:id="rId7"/>
    <p:sldId id="270" r:id="rId8"/>
    <p:sldId id="263" r:id="rId9"/>
    <p:sldId id="271" r:id="rId10"/>
    <p:sldId id="272" r:id="rId11"/>
    <p:sldId id="266" r:id="rId12"/>
    <p:sldId id="273" r:id="rId13"/>
    <p:sldId id="274" r:id="rId14"/>
    <p:sldId id="279" r:id="rId15"/>
    <p:sldId id="280" r:id="rId16"/>
    <p:sldId id="281" r:id="rId17"/>
    <p:sldId id="278" r:id="rId18"/>
    <p:sldId id="282" r:id="rId19"/>
    <p:sldId id="283" r:id="rId20"/>
    <p:sldId id="284" r:id="rId21"/>
    <p:sldId id="285" r:id="rId22"/>
    <p:sldId id="286" r:id="rId23"/>
    <p:sldId id="287" r:id="rId24"/>
    <p:sldId id="288" r:id="rId25"/>
    <p:sldId id="292" r:id="rId26"/>
    <p:sldId id="289" r:id="rId27"/>
    <p:sldId id="290" r:id="rId28"/>
    <p:sldId id="291" r:id="rId29"/>
    <p:sldId id="293" r:id="rId30"/>
    <p:sldId id="294" r:id="rId31"/>
    <p:sldId id="295" r:id="rId32"/>
    <p:sldId id="296" r:id="rId33"/>
    <p:sldId id="297" r:id="rId34"/>
    <p:sldId id="29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p:restoredTop sz="94966"/>
  </p:normalViewPr>
  <p:slideViewPr>
    <p:cSldViewPr snapToGrid="0" snapToObjects="1">
      <p:cViewPr varScale="1">
        <p:scale>
          <a:sx n="104" d="100"/>
          <a:sy n="104" d="100"/>
        </p:scale>
        <p:origin x="216"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2C9F3-060E-1B4F-B0E0-6D6E910B84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B69E89-A171-954A-842E-D29DCE003C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6B0179-F8CC-0F48-B807-FEDC1C44F197}"/>
              </a:ext>
            </a:extLst>
          </p:cNvPr>
          <p:cNvSpPr>
            <a:spLocks noGrp="1"/>
          </p:cNvSpPr>
          <p:nvPr>
            <p:ph type="dt" sz="half" idx="10"/>
          </p:nvPr>
        </p:nvSpPr>
        <p:spPr/>
        <p:txBody>
          <a:bodyPr/>
          <a:lstStyle/>
          <a:p>
            <a:fld id="{2BE26503-831A-BC48-ABEC-949A352AD84F}" type="datetimeFigureOut">
              <a:rPr lang="en-US" smtClean="0"/>
              <a:t>10/22/22</a:t>
            </a:fld>
            <a:endParaRPr lang="en-US"/>
          </a:p>
        </p:txBody>
      </p:sp>
      <p:sp>
        <p:nvSpPr>
          <p:cNvPr id="5" name="Footer Placeholder 4">
            <a:extLst>
              <a:ext uri="{FF2B5EF4-FFF2-40B4-BE49-F238E27FC236}">
                <a16:creationId xmlns:a16="http://schemas.microsoft.com/office/drawing/2014/main" id="{93225044-F185-FC46-8F0F-CCC2AA120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276A8-4B1F-5146-B7DB-6DDCF1894972}"/>
              </a:ext>
            </a:extLst>
          </p:cNvPr>
          <p:cNvSpPr>
            <a:spLocks noGrp="1"/>
          </p:cNvSpPr>
          <p:nvPr>
            <p:ph type="sldNum" sz="quarter" idx="12"/>
          </p:nvPr>
        </p:nvSpPr>
        <p:spPr/>
        <p:txBody>
          <a:bodyPr/>
          <a:lstStyle/>
          <a:p>
            <a:fld id="{0FE76773-EE7D-9744-A6D1-3917975E2247}" type="slidenum">
              <a:rPr lang="en-US" smtClean="0"/>
              <a:t>‹#›</a:t>
            </a:fld>
            <a:endParaRPr lang="en-US"/>
          </a:p>
        </p:txBody>
      </p:sp>
    </p:spTree>
    <p:extLst>
      <p:ext uri="{BB962C8B-B14F-4D97-AF65-F5344CB8AC3E}">
        <p14:creationId xmlns:p14="http://schemas.microsoft.com/office/powerpoint/2010/main" val="48592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52E2B-C3F2-824E-B55D-264AA7FFF0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8ECBCB-F568-8448-B993-711917D1BA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8F7FC2-ED38-DF4E-A40E-37D6D8385457}"/>
              </a:ext>
            </a:extLst>
          </p:cNvPr>
          <p:cNvSpPr>
            <a:spLocks noGrp="1"/>
          </p:cNvSpPr>
          <p:nvPr>
            <p:ph type="dt" sz="half" idx="10"/>
          </p:nvPr>
        </p:nvSpPr>
        <p:spPr/>
        <p:txBody>
          <a:bodyPr/>
          <a:lstStyle/>
          <a:p>
            <a:fld id="{2BE26503-831A-BC48-ABEC-949A352AD84F}" type="datetimeFigureOut">
              <a:rPr lang="en-US" smtClean="0"/>
              <a:t>10/22/22</a:t>
            </a:fld>
            <a:endParaRPr lang="en-US"/>
          </a:p>
        </p:txBody>
      </p:sp>
      <p:sp>
        <p:nvSpPr>
          <p:cNvPr id="5" name="Footer Placeholder 4">
            <a:extLst>
              <a:ext uri="{FF2B5EF4-FFF2-40B4-BE49-F238E27FC236}">
                <a16:creationId xmlns:a16="http://schemas.microsoft.com/office/drawing/2014/main" id="{40AEBE10-0FDB-214B-B198-E7066F479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BA2F7-BA7D-A94A-9B58-DE1FE0C8411F}"/>
              </a:ext>
            </a:extLst>
          </p:cNvPr>
          <p:cNvSpPr>
            <a:spLocks noGrp="1"/>
          </p:cNvSpPr>
          <p:nvPr>
            <p:ph type="sldNum" sz="quarter" idx="12"/>
          </p:nvPr>
        </p:nvSpPr>
        <p:spPr/>
        <p:txBody>
          <a:bodyPr/>
          <a:lstStyle/>
          <a:p>
            <a:fld id="{0FE76773-EE7D-9744-A6D1-3917975E2247}" type="slidenum">
              <a:rPr lang="en-US" smtClean="0"/>
              <a:t>‹#›</a:t>
            </a:fld>
            <a:endParaRPr lang="en-US"/>
          </a:p>
        </p:txBody>
      </p:sp>
    </p:spTree>
    <p:extLst>
      <p:ext uri="{BB962C8B-B14F-4D97-AF65-F5344CB8AC3E}">
        <p14:creationId xmlns:p14="http://schemas.microsoft.com/office/powerpoint/2010/main" val="848828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F5D114-EB79-2C47-BB6E-B7439B5879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DF443F-C1DA-C24F-ADC1-D858B478DD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A2F9E-E41F-3C4A-B3D3-24F8F6D846F3}"/>
              </a:ext>
            </a:extLst>
          </p:cNvPr>
          <p:cNvSpPr>
            <a:spLocks noGrp="1"/>
          </p:cNvSpPr>
          <p:nvPr>
            <p:ph type="dt" sz="half" idx="10"/>
          </p:nvPr>
        </p:nvSpPr>
        <p:spPr/>
        <p:txBody>
          <a:bodyPr/>
          <a:lstStyle/>
          <a:p>
            <a:fld id="{2BE26503-831A-BC48-ABEC-949A352AD84F}" type="datetimeFigureOut">
              <a:rPr lang="en-US" smtClean="0"/>
              <a:t>10/22/22</a:t>
            </a:fld>
            <a:endParaRPr lang="en-US"/>
          </a:p>
        </p:txBody>
      </p:sp>
      <p:sp>
        <p:nvSpPr>
          <p:cNvPr id="5" name="Footer Placeholder 4">
            <a:extLst>
              <a:ext uri="{FF2B5EF4-FFF2-40B4-BE49-F238E27FC236}">
                <a16:creationId xmlns:a16="http://schemas.microsoft.com/office/drawing/2014/main" id="{3A6DD1F2-752E-1D4B-9FBE-E8BAE71CD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262FC4-4B7B-914D-B8A1-9E745BE98FC9}"/>
              </a:ext>
            </a:extLst>
          </p:cNvPr>
          <p:cNvSpPr>
            <a:spLocks noGrp="1"/>
          </p:cNvSpPr>
          <p:nvPr>
            <p:ph type="sldNum" sz="quarter" idx="12"/>
          </p:nvPr>
        </p:nvSpPr>
        <p:spPr/>
        <p:txBody>
          <a:bodyPr/>
          <a:lstStyle/>
          <a:p>
            <a:fld id="{0FE76773-EE7D-9744-A6D1-3917975E2247}" type="slidenum">
              <a:rPr lang="en-US" smtClean="0"/>
              <a:t>‹#›</a:t>
            </a:fld>
            <a:endParaRPr lang="en-US"/>
          </a:p>
        </p:txBody>
      </p:sp>
    </p:spTree>
    <p:extLst>
      <p:ext uri="{BB962C8B-B14F-4D97-AF65-F5344CB8AC3E}">
        <p14:creationId xmlns:p14="http://schemas.microsoft.com/office/powerpoint/2010/main" val="850027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E8C7-74AA-6942-8F9A-88C8A08AA2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244370-9057-244B-B194-DB4FAE0983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381F2-1D05-1345-BB5D-9EDCF1A337D4}"/>
              </a:ext>
            </a:extLst>
          </p:cNvPr>
          <p:cNvSpPr>
            <a:spLocks noGrp="1"/>
          </p:cNvSpPr>
          <p:nvPr>
            <p:ph type="dt" sz="half" idx="10"/>
          </p:nvPr>
        </p:nvSpPr>
        <p:spPr/>
        <p:txBody>
          <a:bodyPr/>
          <a:lstStyle/>
          <a:p>
            <a:fld id="{2BE26503-831A-BC48-ABEC-949A352AD84F}" type="datetimeFigureOut">
              <a:rPr lang="en-US" smtClean="0"/>
              <a:t>10/22/22</a:t>
            </a:fld>
            <a:endParaRPr lang="en-US"/>
          </a:p>
        </p:txBody>
      </p:sp>
      <p:sp>
        <p:nvSpPr>
          <p:cNvPr id="5" name="Footer Placeholder 4">
            <a:extLst>
              <a:ext uri="{FF2B5EF4-FFF2-40B4-BE49-F238E27FC236}">
                <a16:creationId xmlns:a16="http://schemas.microsoft.com/office/drawing/2014/main" id="{9D4FD1A3-7AC5-4A4E-8646-0FD5342B48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165C6-F721-6B43-9D07-DE5CDF420AFA}"/>
              </a:ext>
            </a:extLst>
          </p:cNvPr>
          <p:cNvSpPr>
            <a:spLocks noGrp="1"/>
          </p:cNvSpPr>
          <p:nvPr>
            <p:ph type="sldNum" sz="quarter" idx="12"/>
          </p:nvPr>
        </p:nvSpPr>
        <p:spPr/>
        <p:txBody>
          <a:bodyPr/>
          <a:lstStyle/>
          <a:p>
            <a:fld id="{0FE76773-EE7D-9744-A6D1-3917975E2247}" type="slidenum">
              <a:rPr lang="en-US" smtClean="0"/>
              <a:t>‹#›</a:t>
            </a:fld>
            <a:endParaRPr lang="en-US"/>
          </a:p>
        </p:txBody>
      </p:sp>
    </p:spTree>
    <p:extLst>
      <p:ext uri="{BB962C8B-B14F-4D97-AF65-F5344CB8AC3E}">
        <p14:creationId xmlns:p14="http://schemas.microsoft.com/office/powerpoint/2010/main" val="1743514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8822-EF67-6A4E-B6D7-A4E9780861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F4DD2A-CA49-0040-9DAE-B5875E9372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9579EB-E174-4B47-8312-12EAA5DB1469}"/>
              </a:ext>
            </a:extLst>
          </p:cNvPr>
          <p:cNvSpPr>
            <a:spLocks noGrp="1"/>
          </p:cNvSpPr>
          <p:nvPr>
            <p:ph type="dt" sz="half" idx="10"/>
          </p:nvPr>
        </p:nvSpPr>
        <p:spPr/>
        <p:txBody>
          <a:bodyPr/>
          <a:lstStyle/>
          <a:p>
            <a:fld id="{2BE26503-831A-BC48-ABEC-949A352AD84F}" type="datetimeFigureOut">
              <a:rPr lang="en-US" smtClean="0"/>
              <a:t>10/22/22</a:t>
            </a:fld>
            <a:endParaRPr lang="en-US"/>
          </a:p>
        </p:txBody>
      </p:sp>
      <p:sp>
        <p:nvSpPr>
          <p:cNvPr id="5" name="Footer Placeholder 4">
            <a:extLst>
              <a:ext uri="{FF2B5EF4-FFF2-40B4-BE49-F238E27FC236}">
                <a16:creationId xmlns:a16="http://schemas.microsoft.com/office/drawing/2014/main" id="{EEED7EAD-C772-514C-BD83-4C82759984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68B1B0-52F5-DA45-B972-1B66F7E777BF}"/>
              </a:ext>
            </a:extLst>
          </p:cNvPr>
          <p:cNvSpPr>
            <a:spLocks noGrp="1"/>
          </p:cNvSpPr>
          <p:nvPr>
            <p:ph type="sldNum" sz="quarter" idx="12"/>
          </p:nvPr>
        </p:nvSpPr>
        <p:spPr/>
        <p:txBody>
          <a:bodyPr/>
          <a:lstStyle/>
          <a:p>
            <a:fld id="{0FE76773-EE7D-9744-A6D1-3917975E2247}" type="slidenum">
              <a:rPr lang="en-US" smtClean="0"/>
              <a:t>‹#›</a:t>
            </a:fld>
            <a:endParaRPr lang="en-US"/>
          </a:p>
        </p:txBody>
      </p:sp>
    </p:spTree>
    <p:extLst>
      <p:ext uri="{BB962C8B-B14F-4D97-AF65-F5344CB8AC3E}">
        <p14:creationId xmlns:p14="http://schemas.microsoft.com/office/powerpoint/2010/main" val="706002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F7C6-9ADD-BA49-98C8-BCE561F72F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CAF29F-A55F-C94D-B02B-02F889619D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2582DD-D14B-744B-A808-A16748393F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49E0F4-7B5E-8944-8C14-CAC81898CB50}"/>
              </a:ext>
            </a:extLst>
          </p:cNvPr>
          <p:cNvSpPr>
            <a:spLocks noGrp="1"/>
          </p:cNvSpPr>
          <p:nvPr>
            <p:ph type="dt" sz="half" idx="10"/>
          </p:nvPr>
        </p:nvSpPr>
        <p:spPr/>
        <p:txBody>
          <a:bodyPr/>
          <a:lstStyle/>
          <a:p>
            <a:fld id="{2BE26503-831A-BC48-ABEC-949A352AD84F}" type="datetimeFigureOut">
              <a:rPr lang="en-US" smtClean="0"/>
              <a:t>10/22/22</a:t>
            </a:fld>
            <a:endParaRPr lang="en-US"/>
          </a:p>
        </p:txBody>
      </p:sp>
      <p:sp>
        <p:nvSpPr>
          <p:cNvPr id="6" name="Footer Placeholder 5">
            <a:extLst>
              <a:ext uri="{FF2B5EF4-FFF2-40B4-BE49-F238E27FC236}">
                <a16:creationId xmlns:a16="http://schemas.microsoft.com/office/drawing/2014/main" id="{0EA94904-DC94-434C-A77C-47CAD4D191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0E2AC0-CE16-7A44-B094-D670BB94630F}"/>
              </a:ext>
            </a:extLst>
          </p:cNvPr>
          <p:cNvSpPr>
            <a:spLocks noGrp="1"/>
          </p:cNvSpPr>
          <p:nvPr>
            <p:ph type="sldNum" sz="quarter" idx="12"/>
          </p:nvPr>
        </p:nvSpPr>
        <p:spPr/>
        <p:txBody>
          <a:bodyPr/>
          <a:lstStyle/>
          <a:p>
            <a:fld id="{0FE76773-EE7D-9744-A6D1-3917975E2247}" type="slidenum">
              <a:rPr lang="en-US" smtClean="0"/>
              <a:t>‹#›</a:t>
            </a:fld>
            <a:endParaRPr lang="en-US"/>
          </a:p>
        </p:txBody>
      </p:sp>
    </p:spTree>
    <p:extLst>
      <p:ext uri="{BB962C8B-B14F-4D97-AF65-F5344CB8AC3E}">
        <p14:creationId xmlns:p14="http://schemas.microsoft.com/office/powerpoint/2010/main" val="3419142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31C1-1EA3-7645-8032-79BB65BF8C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75B186-74C3-BB40-871A-033B533EAE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99005-CA09-A842-81A4-34062944ED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165F4F-7D1B-7D4C-96CF-2148554866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27C4C2-E4F5-264D-A126-C167BA6CD5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DDFCFC-1A56-A94C-9419-5DDFD10FA489}"/>
              </a:ext>
            </a:extLst>
          </p:cNvPr>
          <p:cNvSpPr>
            <a:spLocks noGrp="1"/>
          </p:cNvSpPr>
          <p:nvPr>
            <p:ph type="dt" sz="half" idx="10"/>
          </p:nvPr>
        </p:nvSpPr>
        <p:spPr/>
        <p:txBody>
          <a:bodyPr/>
          <a:lstStyle/>
          <a:p>
            <a:fld id="{2BE26503-831A-BC48-ABEC-949A352AD84F}" type="datetimeFigureOut">
              <a:rPr lang="en-US" smtClean="0"/>
              <a:t>10/22/22</a:t>
            </a:fld>
            <a:endParaRPr lang="en-US"/>
          </a:p>
        </p:txBody>
      </p:sp>
      <p:sp>
        <p:nvSpPr>
          <p:cNvPr id="8" name="Footer Placeholder 7">
            <a:extLst>
              <a:ext uri="{FF2B5EF4-FFF2-40B4-BE49-F238E27FC236}">
                <a16:creationId xmlns:a16="http://schemas.microsoft.com/office/drawing/2014/main" id="{9DC7FEEA-F21F-5B44-8FBD-D4F02B690B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E0958E-035E-3945-AD17-075ED276F282}"/>
              </a:ext>
            </a:extLst>
          </p:cNvPr>
          <p:cNvSpPr>
            <a:spLocks noGrp="1"/>
          </p:cNvSpPr>
          <p:nvPr>
            <p:ph type="sldNum" sz="quarter" idx="12"/>
          </p:nvPr>
        </p:nvSpPr>
        <p:spPr/>
        <p:txBody>
          <a:bodyPr/>
          <a:lstStyle/>
          <a:p>
            <a:fld id="{0FE76773-EE7D-9744-A6D1-3917975E2247}" type="slidenum">
              <a:rPr lang="en-US" smtClean="0"/>
              <a:t>‹#›</a:t>
            </a:fld>
            <a:endParaRPr lang="en-US"/>
          </a:p>
        </p:txBody>
      </p:sp>
    </p:spTree>
    <p:extLst>
      <p:ext uri="{BB962C8B-B14F-4D97-AF65-F5344CB8AC3E}">
        <p14:creationId xmlns:p14="http://schemas.microsoft.com/office/powerpoint/2010/main" val="591269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16F1-C3B3-6B4C-8411-381F347A24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ABCB64-2933-354B-9C15-A87BAE36A405}"/>
              </a:ext>
            </a:extLst>
          </p:cNvPr>
          <p:cNvSpPr>
            <a:spLocks noGrp="1"/>
          </p:cNvSpPr>
          <p:nvPr>
            <p:ph type="dt" sz="half" idx="10"/>
          </p:nvPr>
        </p:nvSpPr>
        <p:spPr/>
        <p:txBody>
          <a:bodyPr/>
          <a:lstStyle/>
          <a:p>
            <a:fld id="{2BE26503-831A-BC48-ABEC-949A352AD84F}" type="datetimeFigureOut">
              <a:rPr lang="en-US" smtClean="0"/>
              <a:t>10/22/22</a:t>
            </a:fld>
            <a:endParaRPr lang="en-US"/>
          </a:p>
        </p:txBody>
      </p:sp>
      <p:sp>
        <p:nvSpPr>
          <p:cNvPr id="4" name="Footer Placeholder 3">
            <a:extLst>
              <a:ext uri="{FF2B5EF4-FFF2-40B4-BE49-F238E27FC236}">
                <a16:creationId xmlns:a16="http://schemas.microsoft.com/office/drawing/2014/main" id="{5EFB4EF6-B44D-8D4B-A32A-11092161E3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452EDE-9EDB-4E4B-8EC7-183265A9095F}"/>
              </a:ext>
            </a:extLst>
          </p:cNvPr>
          <p:cNvSpPr>
            <a:spLocks noGrp="1"/>
          </p:cNvSpPr>
          <p:nvPr>
            <p:ph type="sldNum" sz="quarter" idx="12"/>
          </p:nvPr>
        </p:nvSpPr>
        <p:spPr/>
        <p:txBody>
          <a:bodyPr/>
          <a:lstStyle/>
          <a:p>
            <a:fld id="{0FE76773-EE7D-9744-A6D1-3917975E2247}" type="slidenum">
              <a:rPr lang="en-US" smtClean="0"/>
              <a:t>‹#›</a:t>
            </a:fld>
            <a:endParaRPr lang="en-US"/>
          </a:p>
        </p:txBody>
      </p:sp>
    </p:spTree>
    <p:extLst>
      <p:ext uri="{BB962C8B-B14F-4D97-AF65-F5344CB8AC3E}">
        <p14:creationId xmlns:p14="http://schemas.microsoft.com/office/powerpoint/2010/main" val="3782595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AAF294-261C-D54F-801A-E2E17EC5B119}"/>
              </a:ext>
            </a:extLst>
          </p:cNvPr>
          <p:cNvSpPr>
            <a:spLocks noGrp="1"/>
          </p:cNvSpPr>
          <p:nvPr>
            <p:ph type="dt" sz="half" idx="10"/>
          </p:nvPr>
        </p:nvSpPr>
        <p:spPr/>
        <p:txBody>
          <a:bodyPr/>
          <a:lstStyle/>
          <a:p>
            <a:fld id="{2BE26503-831A-BC48-ABEC-949A352AD84F}" type="datetimeFigureOut">
              <a:rPr lang="en-US" smtClean="0"/>
              <a:t>10/22/22</a:t>
            </a:fld>
            <a:endParaRPr lang="en-US"/>
          </a:p>
        </p:txBody>
      </p:sp>
      <p:sp>
        <p:nvSpPr>
          <p:cNvPr id="3" name="Footer Placeholder 2">
            <a:extLst>
              <a:ext uri="{FF2B5EF4-FFF2-40B4-BE49-F238E27FC236}">
                <a16:creationId xmlns:a16="http://schemas.microsoft.com/office/drawing/2014/main" id="{2E06C3B6-EC9F-F740-A6C3-7E5172EB1F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0CCA1B-C276-234E-A4F5-3EB601A4158B}"/>
              </a:ext>
            </a:extLst>
          </p:cNvPr>
          <p:cNvSpPr>
            <a:spLocks noGrp="1"/>
          </p:cNvSpPr>
          <p:nvPr>
            <p:ph type="sldNum" sz="quarter" idx="12"/>
          </p:nvPr>
        </p:nvSpPr>
        <p:spPr/>
        <p:txBody>
          <a:bodyPr/>
          <a:lstStyle/>
          <a:p>
            <a:fld id="{0FE76773-EE7D-9744-A6D1-3917975E2247}" type="slidenum">
              <a:rPr lang="en-US" smtClean="0"/>
              <a:t>‹#›</a:t>
            </a:fld>
            <a:endParaRPr lang="en-US"/>
          </a:p>
        </p:txBody>
      </p:sp>
    </p:spTree>
    <p:extLst>
      <p:ext uri="{BB962C8B-B14F-4D97-AF65-F5344CB8AC3E}">
        <p14:creationId xmlns:p14="http://schemas.microsoft.com/office/powerpoint/2010/main" val="3361551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2ED1E-E14A-5341-9730-A53AF330E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F841AD-02B3-534F-948B-3318D7C835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9CB3B4-B694-A240-B887-F50769CD50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A25C47-DBA3-344D-ADA1-E9DD1F85493F}"/>
              </a:ext>
            </a:extLst>
          </p:cNvPr>
          <p:cNvSpPr>
            <a:spLocks noGrp="1"/>
          </p:cNvSpPr>
          <p:nvPr>
            <p:ph type="dt" sz="half" idx="10"/>
          </p:nvPr>
        </p:nvSpPr>
        <p:spPr/>
        <p:txBody>
          <a:bodyPr/>
          <a:lstStyle/>
          <a:p>
            <a:fld id="{2BE26503-831A-BC48-ABEC-949A352AD84F}" type="datetimeFigureOut">
              <a:rPr lang="en-US" smtClean="0"/>
              <a:t>10/22/22</a:t>
            </a:fld>
            <a:endParaRPr lang="en-US"/>
          </a:p>
        </p:txBody>
      </p:sp>
      <p:sp>
        <p:nvSpPr>
          <p:cNvPr id="6" name="Footer Placeholder 5">
            <a:extLst>
              <a:ext uri="{FF2B5EF4-FFF2-40B4-BE49-F238E27FC236}">
                <a16:creationId xmlns:a16="http://schemas.microsoft.com/office/drawing/2014/main" id="{43B273D9-8743-B747-9B32-33602B8F93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7140AE-BD0F-D745-8805-7E7685754A4D}"/>
              </a:ext>
            </a:extLst>
          </p:cNvPr>
          <p:cNvSpPr>
            <a:spLocks noGrp="1"/>
          </p:cNvSpPr>
          <p:nvPr>
            <p:ph type="sldNum" sz="quarter" idx="12"/>
          </p:nvPr>
        </p:nvSpPr>
        <p:spPr/>
        <p:txBody>
          <a:bodyPr/>
          <a:lstStyle/>
          <a:p>
            <a:fld id="{0FE76773-EE7D-9744-A6D1-3917975E2247}" type="slidenum">
              <a:rPr lang="en-US" smtClean="0"/>
              <a:t>‹#›</a:t>
            </a:fld>
            <a:endParaRPr lang="en-US"/>
          </a:p>
        </p:txBody>
      </p:sp>
    </p:spTree>
    <p:extLst>
      <p:ext uri="{BB962C8B-B14F-4D97-AF65-F5344CB8AC3E}">
        <p14:creationId xmlns:p14="http://schemas.microsoft.com/office/powerpoint/2010/main" val="2568720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A424C-EA07-424D-8C00-FEC8C74494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A46D3A-0998-6547-BCE8-E7CA7F2228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C44D39-B987-8644-A4B4-92BD31CCF1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0C0FB0-CB27-BD46-AB99-BD6E1546AF0C}"/>
              </a:ext>
            </a:extLst>
          </p:cNvPr>
          <p:cNvSpPr>
            <a:spLocks noGrp="1"/>
          </p:cNvSpPr>
          <p:nvPr>
            <p:ph type="dt" sz="half" idx="10"/>
          </p:nvPr>
        </p:nvSpPr>
        <p:spPr/>
        <p:txBody>
          <a:bodyPr/>
          <a:lstStyle/>
          <a:p>
            <a:fld id="{2BE26503-831A-BC48-ABEC-949A352AD84F}" type="datetimeFigureOut">
              <a:rPr lang="en-US" smtClean="0"/>
              <a:t>10/22/22</a:t>
            </a:fld>
            <a:endParaRPr lang="en-US"/>
          </a:p>
        </p:txBody>
      </p:sp>
      <p:sp>
        <p:nvSpPr>
          <p:cNvPr id="6" name="Footer Placeholder 5">
            <a:extLst>
              <a:ext uri="{FF2B5EF4-FFF2-40B4-BE49-F238E27FC236}">
                <a16:creationId xmlns:a16="http://schemas.microsoft.com/office/drawing/2014/main" id="{47C0C7BB-E38A-4249-B974-5172895212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1D38E6-5457-A948-B0E3-A2BEE087C39F}"/>
              </a:ext>
            </a:extLst>
          </p:cNvPr>
          <p:cNvSpPr>
            <a:spLocks noGrp="1"/>
          </p:cNvSpPr>
          <p:nvPr>
            <p:ph type="sldNum" sz="quarter" idx="12"/>
          </p:nvPr>
        </p:nvSpPr>
        <p:spPr/>
        <p:txBody>
          <a:bodyPr/>
          <a:lstStyle/>
          <a:p>
            <a:fld id="{0FE76773-EE7D-9744-A6D1-3917975E2247}" type="slidenum">
              <a:rPr lang="en-US" smtClean="0"/>
              <a:t>‹#›</a:t>
            </a:fld>
            <a:endParaRPr lang="en-US"/>
          </a:p>
        </p:txBody>
      </p:sp>
    </p:spTree>
    <p:extLst>
      <p:ext uri="{BB962C8B-B14F-4D97-AF65-F5344CB8AC3E}">
        <p14:creationId xmlns:p14="http://schemas.microsoft.com/office/powerpoint/2010/main" val="461758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2789DE-8D01-1D42-9D11-40FA063F1C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FB2F2B-71E2-6E4B-BB45-F4D9107745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F88287-6123-4341-A082-A7AFA95214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26503-831A-BC48-ABEC-949A352AD84F}" type="datetimeFigureOut">
              <a:rPr lang="en-US" smtClean="0"/>
              <a:t>10/22/22</a:t>
            </a:fld>
            <a:endParaRPr lang="en-US"/>
          </a:p>
        </p:txBody>
      </p:sp>
      <p:sp>
        <p:nvSpPr>
          <p:cNvPr id="5" name="Footer Placeholder 4">
            <a:extLst>
              <a:ext uri="{FF2B5EF4-FFF2-40B4-BE49-F238E27FC236}">
                <a16:creationId xmlns:a16="http://schemas.microsoft.com/office/drawing/2014/main" id="{FCF15EE3-74BD-7C41-BEE9-065CA9EDBD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EF4EA7-1EF8-EB4A-B1BE-226358E860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E76773-EE7D-9744-A6D1-3917975E2247}" type="slidenum">
              <a:rPr lang="en-US" smtClean="0"/>
              <a:t>‹#›</a:t>
            </a:fld>
            <a:endParaRPr lang="en-US"/>
          </a:p>
        </p:txBody>
      </p:sp>
    </p:spTree>
    <p:extLst>
      <p:ext uri="{BB962C8B-B14F-4D97-AF65-F5344CB8AC3E}">
        <p14:creationId xmlns:p14="http://schemas.microsoft.com/office/powerpoint/2010/main" val="2042297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6F5FC-2A62-6648-AC79-41AACDED4FE1}"/>
              </a:ext>
            </a:extLst>
          </p:cNvPr>
          <p:cNvSpPr>
            <a:spLocks noGrp="1"/>
          </p:cNvSpPr>
          <p:nvPr>
            <p:ph type="ctrTitle"/>
          </p:nvPr>
        </p:nvSpPr>
        <p:spPr>
          <a:xfrm>
            <a:off x="90616" y="121466"/>
            <a:ext cx="5259859" cy="768220"/>
          </a:xfrm>
        </p:spPr>
        <p:txBody>
          <a:bodyPr>
            <a:normAutofit fontScale="90000"/>
          </a:bodyPr>
          <a:lstStyle/>
          <a:p>
            <a:pPr algn="l"/>
            <a:r>
              <a:rPr lang="en-US" dirty="0"/>
              <a:t>Topology</a:t>
            </a:r>
          </a:p>
        </p:txBody>
      </p:sp>
      <p:pic>
        <p:nvPicPr>
          <p:cNvPr id="4" name="Picture 3">
            <a:extLst>
              <a:ext uri="{FF2B5EF4-FFF2-40B4-BE49-F238E27FC236}">
                <a16:creationId xmlns:a16="http://schemas.microsoft.com/office/drawing/2014/main" id="{B1ADA986-EC5E-BD45-A466-F9306ECB2C9A}"/>
              </a:ext>
            </a:extLst>
          </p:cNvPr>
          <p:cNvPicPr>
            <a:picLocks noChangeAspect="1"/>
          </p:cNvPicPr>
          <p:nvPr/>
        </p:nvPicPr>
        <p:blipFill>
          <a:blip r:embed="rId2"/>
          <a:stretch>
            <a:fillRect/>
          </a:stretch>
        </p:blipFill>
        <p:spPr>
          <a:xfrm>
            <a:off x="478044" y="2079861"/>
            <a:ext cx="5352629" cy="4097832"/>
          </a:xfrm>
          <a:prstGeom prst="rect">
            <a:avLst/>
          </a:prstGeom>
        </p:spPr>
      </p:pic>
      <p:pic>
        <p:nvPicPr>
          <p:cNvPr id="6" name="Picture 5">
            <a:extLst>
              <a:ext uri="{FF2B5EF4-FFF2-40B4-BE49-F238E27FC236}">
                <a16:creationId xmlns:a16="http://schemas.microsoft.com/office/drawing/2014/main" id="{FD376D45-23F9-AF4D-BD1E-F8FF57F41320}"/>
              </a:ext>
            </a:extLst>
          </p:cNvPr>
          <p:cNvPicPr>
            <a:picLocks noChangeAspect="1"/>
          </p:cNvPicPr>
          <p:nvPr/>
        </p:nvPicPr>
        <p:blipFill>
          <a:blip r:embed="rId3"/>
          <a:stretch>
            <a:fillRect/>
          </a:stretch>
        </p:blipFill>
        <p:spPr>
          <a:xfrm>
            <a:off x="5830673" y="2407960"/>
            <a:ext cx="4697283" cy="3250519"/>
          </a:xfrm>
          <a:prstGeom prst="rect">
            <a:avLst/>
          </a:prstGeom>
        </p:spPr>
      </p:pic>
      <p:sp>
        <p:nvSpPr>
          <p:cNvPr id="7" name="TextBox 6">
            <a:extLst>
              <a:ext uri="{FF2B5EF4-FFF2-40B4-BE49-F238E27FC236}">
                <a16:creationId xmlns:a16="http://schemas.microsoft.com/office/drawing/2014/main" id="{F7F3D8D3-D564-0C4C-8B19-2755B846B373}"/>
              </a:ext>
            </a:extLst>
          </p:cNvPr>
          <p:cNvSpPr txBox="1"/>
          <p:nvPr/>
        </p:nvSpPr>
        <p:spPr>
          <a:xfrm>
            <a:off x="1729946" y="5993027"/>
            <a:ext cx="1250342" cy="369332"/>
          </a:xfrm>
          <a:prstGeom prst="rect">
            <a:avLst/>
          </a:prstGeom>
          <a:noFill/>
        </p:spPr>
        <p:txBody>
          <a:bodyPr wrap="none" rtlCol="0">
            <a:spAutoFit/>
          </a:bodyPr>
          <a:lstStyle/>
          <a:p>
            <a:r>
              <a:rPr lang="en-US" dirty="0"/>
              <a:t>Before trim</a:t>
            </a:r>
          </a:p>
        </p:txBody>
      </p:sp>
      <p:sp>
        <p:nvSpPr>
          <p:cNvPr id="8" name="TextBox 7">
            <a:extLst>
              <a:ext uri="{FF2B5EF4-FFF2-40B4-BE49-F238E27FC236}">
                <a16:creationId xmlns:a16="http://schemas.microsoft.com/office/drawing/2014/main" id="{F1B1DA7B-462F-5842-B78E-616802BCC4A3}"/>
              </a:ext>
            </a:extLst>
          </p:cNvPr>
          <p:cNvSpPr txBox="1"/>
          <p:nvPr/>
        </p:nvSpPr>
        <p:spPr>
          <a:xfrm>
            <a:off x="7764162" y="5993027"/>
            <a:ext cx="1105495" cy="369332"/>
          </a:xfrm>
          <a:prstGeom prst="rect">
            <a:avLst/>
          </a:prstGeom>
          <a:noFill/>
        </p:spPr>
        <p:txBody>
          <a:bodyPr wrap="none" rtlCol="0">
            <a:spAutoFit/>
          </a:bodyPr>
          <a:lstStyle/>
          <a:p>
            <a:r>
              <a:rPr lang="en-US" dirty="0"/>
              <a:t>After trim</a:t>
            </a:r>
          </a:p>
        </p:txBody>
      </p:sp>
      <p:sp>
        <p:nvSpPr>
          <p:cNvPr id="9" name="TextBox 8">
            <a:extLst>
              <a:ext uri="{FF2B5EF4-FFF2-40B4-BE49-F238E27FC236}">
                <a16:creationId xmlns:a16="http://schemas.microsoft.com/office/drawing/2014/main" id="{DEF3D2D4-D77C-3E40-94A9-33A8B9E992F6}"/>
              </a:ext>
            </a:extLst>
          </p:cNvPr>
          <p:cNvSpPr txBox="1"/>
          <p:nvPr/>
        </p:nvSpPr>
        <p:spPr>
          <a:xfrm>
            <a:off x="478044" y="1078396"/>
            <a:ext cx="1387826" cy="646331"/>
          </a:xfrm>
          <a:prstGeom prst="rect">
            <a:avLst/>
          </a:prstGeom>
          <a:noFill/>
        </p:spPr>
        <p:txBody>
          <a:bodyPr wrap="square" rtlCol="0">
            <a:spAutoFit/>
          </a:bodyPr>
          <a:lstStyle/>
          <a:p>
            <a:r>
              <a:rPr lang="en-US" dirty="0"/>
              <a:t>#node: 20</a:t>
            </a:r>
          </a:p>
          <a:p>
            <a:r>
              <a:rPr lang="en-US" dirty="0"/>
              <a:t>#edges 44</a:t>
            </a:r>
          </a:p>
        </p:txBody>
      </p:sp>
      <p:sp>
        <p:nvSpPr>
          <p:cNvPr id="10" name="TextBox 9">
            <a:extLst>
              <a:ext uri="{FF2B5EF4-FFF2-40B4-BE49-F238E27FC236}">
                <a16:creationId xmlns:a16="http://schemas.microsoft.com/office/drawing/2014/main" id="{837BA8FF-78F6-764C-A0D5-E60344AEEB6C}"/>
              </a:ext>
            </a:extLst>
          </p:cNvPr>
          <p:cNvSpPr txBox="1"/>
          <p:nvPr/>
        </p:nvSpPr>
        <p:spPr>
          <a:xfrm>
            <a:off x="7485401" y="1099898"/>
            <a:ext cx="1547388" cy="646331"/>
          </a:xfrm>
          <a:prstGeom prst="rect">
            <a:avLst/>
          </a:prstGeom>
          <a:noFill/>
        </p:spPr>
        <p:txBody>
          <a:bodyPr wrap="square" rtlCol="0">
            <a:spAutoFit/>
          </a:bodyPr>
          <a:lstStyle/>
          <a:p>
            <a:r>
              <a:rPr lang="en-US" dirty="0"/>
              <a:t>#node: 18</a:t>
            </a:r>
          </a:p>
          <a:p>
            <a:r>
              <a:rPr lang="en-US" dirty="0"/>
              <a:t>#edges 42</a:t>
            </a:r>
          </a:p>
        </p:txBody>
      </p:sp>
      <p:sp>
        <p:nvSpPr>
          <p:cNvPr id="11" name="Oval 10">
            <a:extLst>
              <a:ext uri="{FF2B5EF4-FFF2-40B4-BE49-F238E27FC236}">
                <a16:creationId xmlns:a16="http://schemas.microsoft.com/office/drawing/2014/main" id="{5BF55326-4287-1649-867B-89871039401F}"/>
              </a:ext>
            </a:extLst>
          </p:cNvPr>
          <p:cNvSpPr/>
          <p:nvPr/>
        </p:nvSpPr>
        <p:spPr>
          <a:xfrm>
            <a:off x="3030229" y="5007856"/>
            <a:ext cx="220971" cy="201453"/>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85C8935-ADFE-9F49-9AFE-F4A5FB168D08}"/>
              </a:ext>
            </a:extLst>
          </p:cNvPr>
          <p:cNvSpPr/>
          <p:nvPr/>
        </p:nvSpPr>
        <p:spPr>
          <a:xfrm>
            <a:off x="790709" y="4429959"/>
            <a:ext cx="204714" cy="257787"/>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0E85EB8-009A-CD44-BAFB-8BBA05A0C876}"/>
              </a:ext>
            </a:extLst>
          </p:cNvPr>
          <p:cNvSpPr txBox="1"/>
          <p:nvPr/>
        </p:nvSpPr>
        <p:spPr>
          <a:xfrm>
            <a:off x="2980288" y="5159822"/>
            <a:ext cx="538270" cy="369332"/>
          </a:xfrm>
          <a:prstGeom prst="rect">
            <a:avLst/>
          </a:prstGeom>
          <a:noFill/>
        </p:spPr>
        <p:txBody>
          <a:bodyPr wrap="square" rtlCol="0">
            <a:spAutoFit/>
          </a:bodyPr>
          <a:lstStyle/>
          <a:p>
            <a:r>
              <a:rPr lang="en-US" dirty="0">
                <a:solidFill>
                  <a:srgbClr val="FF0000"/>
                </a:solidFill>
              </a:rPr>
              <a:t>M1</a:t>
            </a:r>
          </a:p>
        </p:txBody>
      </p:sp>
      <p:sp>
        <p:nvSpPr>
          <p:cNvPr id="15" name="TextBox 14">
            <a:extLst>
              <a:ext uri="{FF2B5EF4-FFF2-40B4-BE49-F238E27FC236}">
                <a16:creationId xmlns:a16="http://schemas.microsoft.com/office/drawing/2014/main" id="{981BBCFB-0E0B-A046-9123-95F530C87402}"/>
              </a:ext>
            </a:extLst>
          </p:cNvPr>
          <p:cNvSpPr txBox="1"/>
          <p:nvPr/>
        </p:nvSpPr>
        <p:spPr>
          <a:xfrm>
            <a:off x="620547" y="4128777"/>
            <a:ext cx="498855" cy="369332"/>
          </a:xfrm>
          <a:prstGeom prst="rect">
            <a:avLst/>
          </a:prstGeom>
          <a:noFill/>
        </p:spPr>
        <p:txBody>
          <a:bodyPr wrap="none" rtlCol="0">
            <a:spAutoFit/>
          </a:bodyPr>
          <a:lstStyle/>
          <a:p>
            <a:r>
              <a:rPr lang="en-US" dirty="0">
                <a:solidFill>
                  <a:srgbClr val="FF0000"/>
                </a:solidFill>
              </a:rPr>
              <a:t>M2</a:t>
            </a:r>
          </a:p>
        </p:txBody>
      </p:sp>
    </p:spTree>
    <p:extLst>
      <p:ext uri="{BB962C8B-B14F-4D97-AF65-F5344CB8AC3E}">
        <p14:creationId xmlns:p14="http://schemas.microsoft.com/office/powerpoint/2010/main" val="1982010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7E58B2A-8710-1B47-97F2-B4070B89EBE3}"/>
              </a:ext>
            </a:extLst>
          </p:cNvPr>
          <p:cNvSpPr txBox="1"/>
          <p:nvPr/>
        </p:nvSpPr>
        <p:spPr>
          <a:xfrm>
            <a:off x="6783860" y="4720281"/>
            <a:ext cx="242374" cy="954107"/>
          </a:xfrm>
          <a:prstGeom prst="rect">
            <a:avLst/>
          </a:prstGeom>
          <a:noFill/>
        </p:spPr>
        <p:txBody>
          <a:bodyPr wrap="none" rtlCol="0">
            <a:spAutoFit/>
          </a:bodyPr>
          <a:lstStyle/>
          <a:p>
            <a:r>
              <a:rPr lang="en-US" sz="2000" dirty="0"/>
              <a:t> </a:t>
            </a:r>
          </a:p>
          <a:p>
            <a:endParaRPr lang="en-US" dirty="0"/>
          </a:p>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D8E8397-7ACC-E74C-83D4-5A3C8360F222}"/>
                  </a:ext>
                </a:extLst>
              </p:cNvPr>
              <p:cNvSpPr txBox="1"/>
              <p:nvPr/>
            </p:nvSpPr>
            <p:spPr>
              <a:xfrm>
                <a:off x="0" y="35169"/>
                <a:ext cx="9659815" cy="1027397"/>
              </a:xfrm>
              <a:prstGeom prst="rect">
                <a:avLst/>
              </a:prstGeom>
              <a:noFill/>
            </p:spPr>
            <p:txBody>
              <a:bodyPr wrap="square" rtlCol="0">
                <a:spAutoFit/>
              </a:bodyPr>
              <a:lstStyle/>
              <a:p>
                <a:r>
                  <a:rPr lang="en-US" altLang="zh-CN" dirty="0"/>
                  <a:t>Link delay difference from the mean:  |</a:t>
                </a:r>
                <a14:m>
                  <m:oMath xmlns:m="http://schemas.openxmlformats.org/officeDocument/2006/math">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𝜃</m:t>
                        </m:r>
                      </m:e>
                    </m:acc>
                    <m:r>
                      <a:rPr lang="en-US" altLang="zh-CN" b="0" i="0"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𝜃</m:t>
                    </m:r>
                  </m:oMath>
                </a14:m>
                <a:r>
                  <a:rPr lang="en-US" altLang="zh-CN" dirty="0"/>
                  <a:t>| for edge 30-41</a:t>
                </a:r>
              </a:p>
              <a:p>
                <a:r>
                  <a:rPr lang="en-US" altLang="zh-CN" dirty="0"/>
                  <a:t> </a:t>
                </a:r>
              </a:p>
              <a:p>
                <a:endParaRPr lang="en-US" altLang="zh-CN" baseline="-25000" dirty="0"/>
              </a:p>
              <a:p>
                <a:r>
                  <a:rPr lang="en-US" altLang="zh-CN" baseline="-25000" dirty="0"/>
                  <a:t>   </a:t>
                </a:r>
              </a:p>
            </p:txBody>
          </p:sp>
        </mc:Choice>
        <mc:Fallback xmlns="">
          <p:sp>
            <p:nvSpPr>
              <p:cNvPr id="3" name="TextBox 2">
                <a:extLst>
                  <a:ext uri="{FF2B5EF4-FFF2-40B4-BE49-F238E27FC236}">
                    <a16:creationId xmlns:a16="http://schemas.microsoft.com/office/drawing/2014/main" id="{DD8E8397-7ACC-E74C-83D4-5A3C8360F222}"/>
                  </a:ext>
                </a:extLst>
              </p:cNvPr>
              <p:cNvSpPr txBox="1">
                <a:spLocks noRot="1" noChangeAspect="1" noMove="1" noResize="1" noEditPoints="1" noAdjustHandles="1" noChangeArrowheads="1" noChangeShapeType="1" noTextEdit="1"/>
              </p:cNvSpPr>
              <p:nvPr/>
            </p:nvSpPr>
            <p:spPr>
              <a:xfrm>
                <a:off x="0" y="35169"/>
                <a:ext cx="9659815" cy="1027397"/>
              </a:xfrm>
              <a:prstGeom prst="rect">
                <a:avLst/>
              </a:prstGeom>
              <a:blipFill>
                <a:blip r:embed="rId2"/>
                <a:stretch>
                  <a:fillRect l="-526" t="-122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AB45C81-500A-8F4B-A9C5-ACE244E66DDA}"/>
              </a:ext>
            </a:extLst>
          </p:cNvPr>
          <p:cNvPicPr>
            <a:picLocks noChangeAspect="1"/>
          </p:cNvPicPr>
          <p:nvPr/>
        </p:nvPicPr>
        <p:blipFill>
          <a:blip r:embed="rId3"/>
          <a:stretch>
            <a:fillRect/>
          </a:stretch>
        </p:blipFill>
        <p:spPr>
          <a:xfrm>
            <a:off x="1932803" y="609600"/>
            <a:ext cx="8112897" cy="5791200"/>
          </a:xfrm>
          <a:prstGeom prst="rect">
            <a:avLst/>
          </a:prstGeom>
        </p:spPr>
      </p:pic>
    </p:spTree>
    <p:extLst>
      <p:ext uri="{BB962C8B-B14F-4D97-AF65-F5344CB8AC3E}">
        <p14:creationId xmlns:p14="http://schemas.microsoft.com/office/powerpoint/2010/main" val="3573824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0406-BDB5-CE40-A030-7817B3CCF241}"/>
              </a:ext>
            </a:extLst>
          </p:cNvPr>
          <p:cNvSpPr>
            <a:spLocks noGrp="1"/>
          </p:cNvSpPr>
          <p:nvPr>
            <p:ph type="title"/>
          </p:nvPr>
        </p:nvSpPr>
        <p:spPr>
          <a:xfrm>
            <a:off x="269789" y="0"/>
            <a:ext cx="11209638" cy="845837"/>
          </a:xfrm>
        </p:spPr>
        <p:txBody>
          <a:bodyPr>
            <a:normAutofit/>
          </a:bodyPr>
          <a:lstStyle/>
          <a:p>
            <a:r>
              <a:rPr lang="en-US" sz="3200" dirty="0"/>
              <a:t>The delay of the optimal path given by the model</a:t>
            </a:r>
          </a:p>
        </p:txBody>
      </p:sp>
      <p:pic>
        <p:nvPicPr>
          <p:cNvPr id="5" name="Picture 4">
            <a:extLst>
              <a:ext uri="{FF2B5EF4-FFF2-40B4-BE49-F238E27FC236}">
                <a16:creationId xmlns:a16="http://schemas.microsoft.com/office/drawing/2014/main" id="{8E49E93D-055C-E148-BB96-490D57E79A2E}"/>
              </a:ext>
            </a:extLst>
          </p:cNvPr>
          <p:cNvPicPr>
            <a:picLocks noChangeAspect="1"/>
          </p:cNvPicPr>
          <p:nvPr/>
        </p:nvPicPr>
        <p:blipFill>
          <a:blip r:embed="rId2"/>
          <a:stretch>
            <a:fillRect/>
          </a:stretch>
        </p:blipFill>
        <p:spPr>
          <a:xfrm>
            <a:off x="1676400" y="647099"/>
            <a:ext cx="7620000" cy="5981700"/>
          </a:xfrm>
          <a:prstGeom prst="rect">
            <a:avLst/>
          </a:prstGeom>
        </p:spPr>
      </p:pic>
    </p:spTree>
    <p:extLst>
      <p:ext uri="{BB962C8B-B14F-4D97-AF65-F5344CB8AC3E}">
        <p14:creationId xmlns:p14="http://schemas.microsoft.com/office/powerpoint/2010/main" val="2504539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0406-BDB5-CE40-A030-7817B3CCF241}"/>
              </a:ext>
            </a:extLst>
          </p:cNvPr>
          <p:cNvSpPr>
            <a:spLocks noGrp="1"/>
          </p:cNvSpPr>
          <p:nvPr>
            <p:ph type="title"/>
          </p:nvPr>
        </p:nvSpPr>
        <p:spPr>
          <a:xfrm>
            <a:off x="269789" y="0"/>
            <a:ext cx="11209638" cy="845837"/>
          </a:xfrm>
        </p:spPr>
        <p:txBody>
          <a:bodyPr>
            <a:normAutofit/>
          </a:bodyPr>
          <a:lstStyle/>
          <a:p>
            <a:r>
              <a:rPr lang="en-US" sz="3200" dirty="0"/>
              <a:t>Total path between these two monitors:</a:t>
            </a:r>
          </a:p>
        </p:txBody>
      </p:sp>
      <p:sp>
        <p:nvSpPr>
          <p:cNvPr id="3" name="Rectangle 2">
            <a:extLst>
              <a:ext uri="{FF2B5EF4-FFF2-40B4-BE49-F238E27FC236}">
                <a16:creationId xmlns:a16="http://schemas.microsoft.com/office/drawing/2014/main" id="{0ECF5A57-C367-624D-B92B-6D62D8ADA1DF}"/>
              </a:ext>
            </a:extLst>
          </p:cNvPr>
          <p:cNvSpPr/>
          <p:nvPr/>
        </p:nvSpPr>
        <p:spPr>
          <a:xfrm>
            <a:off x="445634" y="2117309"/>
            <a:ext cx="9565873" cy="1754326"/>
          </a:xfrm>
          <a:prstGeom prst="rect">
            <a:avLst/>
          </a:prstGeom>
        </p:spPr>
        <p:txBody>
          <a:bodyPr wrap="square">
            <a:spAutoFit/>
          </a:bodyPr>
          <a:lstStyle/>
          <a:p>
            <a:r>
              <a:rPr lang="en-US" dirty="0"/>
              <a:t> {'0-14-17-4': 416,</a:t>
            </a:r>
          </a:p>
          <a:p>
            <a:r>
              <a:rPr lang="en-US" dirty="0"/>
              <a:t>  '0-12-18-4': 693,</a:t>
            </a:r>
          </a:p>
          <a:p>
            <a:r>
              <a:rPr lang="en-US" dirty="0"/>
              <a:t>  '0-11-17-4': 521,</a:t>
            </a:r>
          </a:p>
          <a:p>
            <a:r>
              <a:rPr lang="en-US" dirty="0"/>
              <a:t>  '0-14-9-4': 526, </a:t>
            </a:r>
          </a:p>
          <a:p>
            <a:r>
              <a:rPr lang="en-US" dirty="0"/>
              <a:t>  '0-11-18-4': 298, </a:t>
            </a:r>
          </a:p>
          <a:p>
            <a:r>
              <a:rPr lang="en-US" dirty="0"/>
              <a:t>  '0-11-3-4': 504}</a:t>
            </a:r>
          </a:p>
        </p:txBody>
      </p:sp>
      <p:sp>
        <p:nvSpPr>
          <p:cNvPr id="4" name="TextBox 3">
            <a:extLst>
              <a:ext uri="{FF2B5EF4-FFF2-40B4-BE49-F238E27FC236}">
                <a16:creationId xmlns:a16="http://schemas.microsoft.com/office/drawing/2014/main" id="{CDE9058B-C1AC-8A44-B3D5-BA3BD9D6B72F}"/>
              </a:ext>
            </a:extLst>
          </p:cNvPr>
          <p:cNvSpPr txBox="1"/>
          <p:nvPr/>
        </p:nvSpPr>
        <p:spPr>
          <a:xfrm>
            <a:off x="445634" y="1019908"/>
            <a:ext cx="8457765" cy="923330"/>
          </a:xfrm>
          <a:prstGeom prst="rect">
            <a:avLst/>
          </a:prstGeom>
          <a:noFill/>
        </p:spPr>
        <p:txBody>
          <a:bodyPr wrap="none" rtlCol="0">
            <a:spAutoFit/>
          </a:bodyPr>
          <a:lstStyle/>
          <a:p>
            <a:r>
              <a:rPr lang="en-US" dirty="0"/>
              <a:t>There are </a:t>
            </a:r>
            <a:r>
              <a:rPr lang="en-US" b="1" dirty="0"/>
              <a:t>74</a:t>
            </a:r>
            <a:r>
              <a:rPr lang="en-US" dirty="0"/>
              <a:t> paths between the two monitors. </a:t>
            </a:r>
          </a:p>
          <a:p>
            <a:endParaRPr lang="en-US" dirty="0"/>
          </a:p>
          <a:p>
            <a:r>
              <a:rPr lang="en-US" dirty="0"/>
              <a:t>But, during the training, only </a:t>
            </a:r>
            <a:r>
              <a:rPr lang="en-US" b="1" dirty="0"/>
              <a:t>6</a:t>
            </a:r>
            <a:r>
              <a:rPr lang="en-US" dirty="0"/>
              <a:t> paths are explored, </a:t>
            </a:r>
            <a:r>
              <a:rPr lang="en-US" b="1" dirty="0"/>
              <a:t>13</a:t>
            </a:r>
            <a:r>
              <a:rPr lang="en-US" dirty="0"/>
              <a:t> edges has been explored in total.  </a:t>
            </a:r>
          </a:p>
        </p:txBody>
      </p:sp>
    </p:spTree>
    <p:extLst>
      <p:ext uri="{BB962C8B-B14F-4D97-AF65-F5344CB8AC3E}">
        <p14:creationId xmlns:p14="http://schemas.microsoft.com/office/powerpoint/2010/main" val="2194948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AD5B7E-AB27-0F4D-A770-F249F4CC014F}"/>
                  </a:ext>
                </a:extLst>
              </p:cNvPr>
              <p:cNvSpPr txBox="1"/>
              <p:nvPr/>
            </p:nvSpPr>
            <p:spPr>
              <a:xfrm>
                <a:off x="488402" y="172427"/>
                <a:ext cx="10795483" cy="8440388"/>
              </a:xfrm>
              <a:prstGeom prst="rect">
                <a:avLst/>
              </a:prstGeom>
              <a:noFill/>
            </p:spPr>
            <p:txBody>
              <a:bodyPr wrap="square" rtlCol="0">
                <a:spAutoFit/>
              </a:bodyPr>
              <a:lstStyle/>
              <a:p>
                <a:r>
                  <a:rPr lang="en-US" dirty="0"/>
                  <a:t>Next Step: </a:t>
                </a:r>
              </a:p>
              <a:p>
                <a:pPr marL="342900" indent="-342900">
                  <a:buAutoNum type="arabicPeriod"/>
                </a:pPr>
                <a:r>
                  <a:rPr lang="en-US" dirty="0"/>
                  <a:t>Make a bigger range for the mean value used to construct the exponential distribution. See the changes</a:t>
                </a:r>
              </a:p>
              <a:p>
                <a:r>
                  <a:rPr lang="en-US" dirty="0">
                    <a:solidFill>
                      <a:srgbClr val="0070C0"/>
                    </a:solidFill>
                  </a:rPr>
                  <a:t> when change to the mean range to [1,100], it does not improve the  exploration, still just return to one optimal path, which is the real one. </a:t>
                </a:r>
              </a:p>
              <a:p>
                <a:endParaRPr lang="en-US" dirty="0"/>
              </a:p>
              <a:p>
                <a:r>
                  <a:rPr lang="en-US" altLang="zh-CN" dirty="0"/>
                  <a:t>2.</a:t>
                </a:r>
                <a:r>
                  <a:rPr lang="zh-CN" altLang="en-US" dirty="0"/>
                  <a:t> </a:t>
                </a:r>
                <a:r>
                  <a:rPr lang="en-US" dirty="0"/>
                  <a:t>Increase the topology size and see whether it can learn more or not. </a:t>
                </a:r>
              </a:p>
              <a:p>
                <a:r>
                  <a:rPr lang="zh-CN" altLang="en-US" dirty="0"/>
                  <a:t>    </a:t>
                </a:r>
                <a:r>
                  <a:rPr lang="en-US" altLang="zh-CN" dirty="0"/>
                  <a:t>the topology now contains 50 nodes, and the edge number is 326.  using the same approach, it does not work. Found the problem, it is due to the modified </a:t>
                </a:r>
                <a:r>
                  <a:rPr lang="en-US" altLang="zh-CN" dirty="0" err="1"/>
                  <a:t>llc</a:t>
                </a:r>
                <a:r>
                  <a:rPr lang="en-US" altLang="zh-CN" dirty="0"/>
                  <a:t> policy formular. </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𝑜𝑟𝑖𝑔𝑖𝑛𝑎𝑙</m:t>
                      </m:r>
                      <m:r>
                        <a:rPr lang="en-US" altLang="zh-CN" b="0" i="1" smtClean="0">
                          <a:latin typeface="Cambria Math" panose="02040503050406030204" pitchFamily="18" charset="0"/>
                        </a:rPr>
                        <m:t>:  </m:t>
                      </m:r>
                      <m:r>
                        <a:rPr lang="en-US" altLang="zh-CN" i="1">
                          <a:latin typeface="Cambria Math" panose="02040503050406030204" pitchFamily="18" charset="0"/>
                        </a:rPr>
                        <m:t>𝑎</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arg</m:t>
                          </m:r>
                        </m:fName>
                        <m:e>
                          <m:r>
                            <a:rPr lang="en-US" altLang="zh-CN" i="1">
                              <a:latin typeface="Cambria Math" panose="02040503050406030204" pitchFamily="18" charset="0"/>
                            </a:rPr>
                            <m:t>𝑚𝑖𝑛</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𝐴𝑛</m:t>
                              </m:r>
                            </m:sub>
                            <m:sup/>
                            <m:e>
                              <m:r>
                                <a:rPr lang="en-US" altLang="zh-CN" i="1">
                                  <a:latin typeface="Cambria Math" panose="02040503050406030204" pitchFamily="18" charset="0"/>
                                </a:rPr>
                                <m:t>  </m:t>
                              </m:r>
                              <m:r>
                                <a:rPr lang="en-US" altLang="zh-CN" i="1">
                                  <a:latin typeface="Cambria Math" panose="02040503050406030204" pitchFamily="18" charset="0"/>
                                </a:rPr>
                                <m:t>𝑎𝑖</m:t>
                              </m:r>
                              <m:r>
                                <a:rPr lang="en-US" altLang="zh-CN" i="1">
                                  <a:latin typeface="Cambria Math" panose="02040503050406030204" pitchFamily="18" charset="0"/>
                                </a:rPr>
                                <m:t> ( </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𝜃</m:t>
                                  </m:r>
                                </m:e>
                              </m:acc>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i="1">
                                              <a:latin typeface="Cambria Math" panose="02040503050406030204" pitchFamily="18" charset="0"/>
                                            </a:rPr>
                                            <m:t>𝐿</m:t>
                                          </m:r>
                                          <m:r>
                                            <a:rPr lang="en-US" altLang="zh-CN" i="1">
                                              <a:latin typeface="Cambria Math" panose="02040503050406030204" pitchFamily="18" charset="0"/>
                                            </a:rPr>
                                            <m:t>+1</m:t>
                                          </m:r>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𝑛</m:t>
                                          </m:r>
                                        </m:e>
                                      </m:func>
                                    </m:num>
                                    <m:den>
                                      <m:r>
                                        <a:rPr lang="en-US" altLang="zh-CN" i="1">
                                          <a:latin typeface="Cambria Math" panose="02040503050406030204" pitchFamily="18" charset="0"/>
                                        </a:rPr>
                                        <m:t>𝑚</m:t>
                                      </m:r>
                                      <m:r>
                                        <a:rPr lang="en-US" altLang="zh-CN" i="1" baseline="-25000">
                                          <a:latin typeface="Cambria Math" panose="02040503050406030204" pitchFamily="18" charset="0"/>
                                        </a:rPr>
                                        <m:t>𝑖</m:t>
                                      </m:r>
                                    </m:den>
                                  </m:f>
                                </m:e>
                              </m:rad>
                            </m:e>
                          </m:nary>
                        </m:e>
                      </m:func>
                      <m:r>
                        <a:rPr lang="en-US" altLang="zh-CN">
                          <a:latin typeface="Cambria Math" panose="02040503050406030204" pitchFamily="18" charset="0"/>
                        </a:rPr>
                        <m:t> )</m:t>
                      </m:r>
                    </m:oMath>
                  </m:oMathPara>
                </a14:m>
                <a:endParaRPr lang="en-US" altLang="zh-CN" dirty="0"/>
              </a:p>
              <a:p>
                <a14:m>
                  <m:oMath xmlns:m="http://schemas.openxmlformats.org/officeDocument/2006/math">
                    <m:r>
                      <m:rPr>
                        <m:sty m:val="p"/>
                      </m:rPr>
                      <a:rPr lang="en-US" altLang="zh-CN" i="1" dirty="0">
                        <a:latin typeface="Cambria Math" panose="02040503050406030204" pitchFamily="18" charset="0"/>
                      </a:rPr>
                      <m:t>Modified</m:t>
                    </m:r>
                    <m:r>
                      <a:rPr lang="zh-CN" altLang="en-US" i="1" dirty="0">
                        <a:latin typeface="Cambria Math" panose="02040503050406030204" pitchFamily="18" charset="0"/>
                      </a:rPr>
                      <m:t> </m:t>
                    </m:r>
                    <m:r>
                      <m:rPr>
                        <m:sty m:val="p"/>
                      </m:rPr>
                      <a:rPr lang="en-US" altLang="zh-CN" i="1" dirty="0">
                        <a:latin typeface="Cambria Math" panose="02040503050406030204" pitchFamily="18" charset="0"/>
                      </a:rPr>
                      <m:t>version</m:t>
                    </m:r>
                    <m:r>
                      <a:rPr lang="en-US" altLang="zh-CN" b="0" i="1" dirty="0" smtClean="0">
                        <a:latin typeface="Cambria Math" panose="02040503050406030204" pitchFamily="18" charset="0"/>
                      </a:rPr>
                      <m:t>1: </m:t>
                    </m:r>
                    <m:r>
                      <a:rPr lang="en-US" altLang="zh-CN" i="1">
                        <a:latin typeface="Cambria Math" panose="02040503050406030204" pitchFamily="18" charset="0"/>
                      </a:rPr>
                      <m:t>𝑎</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arg</m:t>
                        </m:r>
                      </m:fName>
                      <m:e>
                        <m:r>
                          <a:rPr lang="en-US" altLang="zh-CN" i="1">
                            <a:latin typeface="Cambria Math" panose="02040503050406030204" pitchFamily="18" charset="0"/>
                          </a:rPr>
                          <m:t>𝑚𝑖𝑛</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𝐴𝑛</m:t>
                            </m:r>
                          </m:sub>
                          <m:sup/>
                          <m:e>
                            <m:r>
                              <a:rPr lang="en-US" altLang="zh-CN" i="1">
                                <a:latin typeface="Cambria Math" panose="02040503050406030204" pitchFamily="18" charset="0"/>
                              </a:rPr>
                              <m:t>  </m:t>
                            </m:r>
                            <m:r>
                              <a:rPr lang="en-US" altLang="zh-CN" i="1">
                                <a:latin typeface="Cambria Math" panose="02040503050406030204" pitchFamily="18" charset="0"/>
                              </a:rPr>
                              <m:t>𝑎𝑖</m:t>
                            </m:r>
                            <m:r>
                              <a:rPr lang="en-US" altLang="zh-CN" i="1">
                                <a:latin typeface="Cambria Math" panose="02040503050406030204" pitchFamily="18" charset="0"/>
                              </a:rPr>
                              <m:t> ( </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𝜃</m:t>
                                </m:r>
                              </m:e>
                            </m:acc>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i="1">
                                            <a:latin typeface="Cambria Math" panose="02040503050406030204" pitchFamily="18" charset="0"/>
                                          </a:rPr>
                                          <m:t>𝐿</m:t>
                                        </m:r>
                                        <m:r>
                                          <a:rPr lang="en-US" altLang="zh-CN" i="1">
                                            <a:latin typeface="Cambria Math" panose="02040503050406030204" pitchFamily="18" charset="0"/>
                                          </a:rPr>
                                          <m:t>+1</m:t>
                                        </m:r>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𝑛</m:t>
                                        </m:r>
                                      </m:e>
                                    </m:func>
                                  </m:num>
                                  <m:den>
                                    <m:r>
                                      <a:rPr lang="en-US" altLang="zh-CN" i="1">
                                        <a:latin typeface="Cambria Math" panose="02040503050406030204" pitchFamily="18" charset="0"/>
                                      </a:rPr>
                                      <m:t>𝑚</m:t>
                                    </m:r>
                                    <m:r>
                                      <a:rPr lang="en-US" altLang="zh-CN" i="1" baseline="-25000">
                                        <a:latin typeface="Cambria Math" panose="02040503050406030204" pitchFamily="18" charset="0"/>
                                      </a:rPr>
                                      <m:t>𝑖</m:t>
                                    </m:r>
                                  </m:den>
                                </m:f>
                              </m:e>
                            </m:rad>
                          </m:e>
                        </m:nary>
                      </m:e>
                    </m:func>
                    <m:r>
                      <a:rPr lang="en-US" altLang="zh-CN">
                        <a:latin typeface="Cambria Math" panose="02040503050406030204" pitchFamily="18" charset="0"/>
                      </a:rPr>
                      <m:t> )</m:t>
                    </m:r>
                  </m:oMath>
                </a14:m>
                <a:r>
                  <a:rPr lang="en-US" altLang="zh-CN" dirty="0"/>
                  <a:t> + </a:t>
                </a:r>
                <a:r>
                  <a:rPr lang="en-US" altLang="zh-CN" dirty="0">
                    <a:solidFill>
                      <a:srgbClr val="FF0000"/>
                    </a:solidFill>
                  </a:rPr>
                  <a:t>offset</a:t>
                </a:r>
              </a:p>
              <a:p>
                <a:endParaRPr lang="en-US" altLang="zh-CN" dirty="0"/>
              </a:p>
              <a:p>
                <a14:m>
                  <m:oMath xmlns:m="http://schemas.openxmlformats.org/officeDocument/2006/math">
                    <m:r>
                      <m:rPr>
                        <m:sty m:val="p"/>
                      </m:rPr>
                      <a:rPr lang="en-US" altLang="zh-CN" i="1" dirty="0" smtClean="0">
                        <a:latin typeface="Cambria Math" panose="02040503050406030204" pitchFamily="18" charset="0"/>
                      </a:rPr>
                      <m:t>M</m:t>
                    </m:r>
                    <m:r>
                      <m:rPr>
                        <m:sty m:val="p"/>
                      </m:rPr>
                      <a:rPr lang="en-US" altLang="zh-CN" i="1" dirty="0">
                        <a:latin typeface="Cambria Math" panose="02040503050406030204" pitchFamily="18" charset="0"/>
                      </a:rPr>
                      <m:t>odified</m:t>
                    </m:r>
                    <m:r>
                      <a:rPr lang="zh-CN" altLang="en-US" b="0" i="1" dirty="0" smtClean="0">
                        <a:latin typeface="Cambria Math" panose="02040503050406030204" pitchFamily="18" charset="0"/>
                      </a:rPr>
                      <m:t> </m:t>
                    </m:r>
                    <m:r>
                      <m:rPr>
                        <m:sty m:val="p"/>
                      </m:rPr>
                      <a:rPr lang="en-US" altLang="zh-CN" i="1" dirty="0">
                        <a:latin typeface="Cambria Math" panose="02040503050406030204" pitchFamily="18" charset="0"/>
                      </a:rPr>
                      <m:t>version</m:t>
                    </m:r>
                    <m:r>
                      <a:rPr lang="en-US" altLang="zh-CN" b="0" i="1" dirty="0" smtClean="0">
                        <a:latin typeface="Cambria Math" panose="02040503050406030204" pitchFamily="18" charset="0"/>
                      </a:rPr>
                      <m:t>2</m:t>
                    </m:r>
                    <m:r>
                      <a:rPr lang="zh-CN" altLang="en-US" b="0" i="1" dirty="0" smtClean="0">
                        <a:latin typeface="Cambria Math" panose="02040503050406030204" pitchFamily="18" charset="0"/>
                      </a:rPr>
                      <m:t> </m:t>
                    </m:r>
                    <m:r>
                      <a:rPr lang="en-US" altLang="zh-CN" b="0" i="1" dirty="0" smtClean="0">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arg</m:t>
                        </m:r>
                      </m:fName>
                      <m:e>
                        <m:r>
                          <a:rPr lang="en-US" altLang="zh-CN" i="1">
                            <a:latin typeface="Cambria Math" panose="02040503050406030204" pitchFamily="18" charset="0"/>
                          </a:rPr>
                          <m:t>𝑚𝑖𝑛</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𝐴𝑛</m:t>
                            </m:r>
                          </m:sub>
                          <m:sup/>
                          <m:e>
                            <m:r>
                              <a:rPr lang="en-US" altLang="zh-CN" i="1">
                                <a:latin typeface="Cambria Math" panose="02040503050406030204" pitchFamily="18" charset="0"/>
                              </a:rPr>
                              <m:t>  </m:t>
                            </m:r>
                            <m:r>
                              <a:rPr lang="en-US" altLang="zh-CN" i="1">
                                <a:latin typeface="Cambria Math" panose="02040503050406030204" pitchFamily="18" charset="0"/>
                              </a:rPr>
                              <m:t>𝑎𝑖</m:t>
                            </m:r>
                            <m:r>
                              <a:rPr lang="en-US" altLang="zh-CN" i="1">
                                <a:latin typeface="Cambria Math" panose="02040503050406030204" pitchFamily="18" charset="0"/>
                              </a:rPr>
                              <m:t> ( </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𝜃</m:t>
                                </m:r>
                              </m:e>
                            </m:acc>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solidFill>
                                          <a:srgbClr val="FF0000"/>
                                        </a:solidFill>
                                        <a:latin typeface="Cambria Math" panose="02040503050406030204" pitchFamily="18" charset="0"/>
                                      </a:rPr>
                                      <m:t>1000∗</m:t>
                                    </m:r>
                                    <m:d>
                                      <m:dPr>
                                        <m:ctrlPr>
                                          <a:rPr lang="en-US" altLang="zh-CN" i="1">
                                            <a:latin typeface="Cambria Math" panose="02040503050406030204" pitchFamily="18" charset="0"/>
                                          </a:rPr>
                                        </m:ctrlPr>
                                      </m:dPr>
                                      <m:e>
                                        <m:r>
                                          <a:rPr lang="en-US" altLang="zh-CN" i="1">
                                            <a:latin typeface="Cambria Math" panose="02040503050406030204" pitchFamily="18" charset="0"/>
                                          </a:rPr>
                                          <m:t>𝐿</m:t>
                                        </m:r>
                                        <m:r>
                                          <a:rPr lang="en-US" altLang="zh-CN" i="1">
                                            <a:latin typeface="Cambria Math" panose="02040503050406030204" pitchFamily="18" charset="0"/>
                                          </a:rPr>
                                          <m:t>+1</m:t>
                                        </m:r>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𝑛</m:t>
                                        </m:r>
                                      </m:e>
                                    </m:func>
                                  </m:num>
                                  <m:den>
                                    <m:r>
                                      <a:rPr lang="en-US" altLang="zh-CN" i="1">
                                        <a:latin typeface="Cambria Math" panose="02040503050406030204" pitchFamily="18" charset="0"/>
                                      </a:rPr>
                                      <m:t>𝑚</m:t>
                                    </m:r>
                                    <m:r>
                                      <a:rPr lang="en-US" altLang="zh-CN" i="1" baseline="-25000">
                                        <a:latin typeface="Cambria Math" panose="02040503050406030204" pitchFamily="18" charset="0"/>
                                      </a:rPr>
                                      <m:t>𝑖</m:t>
                                    </m:r>
                                  </m:den>
                                </m:f>
                              </m:e>
                            </m:rad>
                          </m:e>
                        </m:nary>
                      </m:e>
                    </m:func>
                    <m:r>
                      <a:rPr lang="en-US" altLang="zh-CN">
                        <a:latin typeface="Cambria Math" panose="02040503050406030204" pitchFamily="18" charset="0"/>
                      </a:rPr>
                      <m:t> )</m:t>
                    </m:r>
                  </m:oMath>
                </a14:m>
                <a:r>
                  <a:rPr lang="en-US" altLang="zh-CN" dirty="0"/>
                  <a:t> +</a:t>
                </a:r>
                <a:r>
                  <a:rPr lang="en-US" altLang="zh-CN" dirty="0">
                    <a:solidFill>
                      <a:srgbClr val="FF0000"/>
                    </a:solidFill>
                  </a:rPr>
                  <a:t>100*offset</a:t>
                </a:r>
              </a:p>
              <a:p>
                <a:r>
                  <a:rPr lang="en-US" altLang="zh-CN" dirty="0">
                    <a:solidFill>
                      <a:srgbClr val="FF0000"/>
                    </a:solidFill>
                  </a:rPr>
                  <a:t>This method works in the topology with 20 nodes, but when the nodes is increased to 50, it will not work, the model starts to give the same shortest path which is not the optimal one. The problem is due to the offset factor it added.  For example, if the path contains 2 edges, when we do the summation, the overall weight will have additional 2*offset,  if the path will have 3edges, the overall weight will have additional 3*offset.  This offset added overweight the </a:t>
                </a:r>
                <a:r>
                  <a:rPr lang="en-US" altLang="zh-CN" dirty="0" err="1">
                    <a:solidFill>
                      <a:srgbClr val="FF0000"/>
                    </a:solidFill>
                  </a:rPr>
                  <a:t>llc</a:t>
                </a:r>
                <a:r>
                  <a:rPr lang="en-US" altLang="zh-CN" dirty="0">
                    <a:solidFill>
                      <a:srgbClr val="FF0000"/>
                    </a:solidFill>
                  </a:rPr>
                  <a:t> factor </a:t>
                </a:r>
                <a14:m>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i="1">
                                    <a:latin typeface="Cambria Math" panose="02040503050406030204" pitchFamily="18" charset="0"/>
                                  </a:rPr>
                                  <m:t>𝐿</m:t>
                                </m:r>
                                <m:r>
                                  <a:rPr lang="en-US" altLang="zh-CN" i="1">
                                    <a:latin typeface="Cambria Math" panose="02040503050406030204" pitchFamily="18" charset="0"/>
                                  </a:rPr>
                                  <m:t>+1</m:t>
                                </m:r>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𝑛</m:t>
                                </m:r>
                              </m:e>
                            </m:func>
                          </m:num>
                          <m:den>
                            <m:r>
                              <a:rPr lang="en-US" altLang="zh-CN" i="1">
                                <a:latin typeface="Cambria Math" panose="02040503050406030204" pitchFamily="18" charset="0"/>
                              </a:rPr>
                              <m:t>𝑚</m:t>
                            </m:r>
                            <m:r>
                              <a:rPr lang="en-US" altLang="zh-CN" i="1" baseline="-25000">
                                <a:latin typeface="Cambria Math" panose="02040503050406030204" pitchFamily="18" charset="0"/>
                              </a:rPr>
                              <m:t>𝑖</m:t>
                            </m:r>
                          </m:den>
                        </m:f>
                      </m:e>
                    </m:rad>
                  </m:oMath>
                </a14:m>
                <a:r>
                  <a:rPr lang="en-US" altLang="zh-CN" dirty="0"/>
                  <a:t>.  So, when the optimal path is selected, it will always return to the same one. </a:t>
                </a:r>
              </a:p>
              <a:p>
                <a:endParaRPr lang="en-US" altLang="zh-CN" dirty="0"/>
              </a:p>
              <a:p>
                <a:r>
                  <a:rPr lang="en-US" altLang="zh-CN" dirty="0"/>
                  <a:t> </a:t>
                </a:r>
                <a:endParaRPr lang="en-US" dirty="0"/>
              </a:p>
              <a:p>
                <a:endParaRPr lang="en-US" dirty="0"/>
              </a:p>
              <a:p>
                <a:endParaRPr lang="en-US" dirty="0"/>
              </a:p>
              <a:p>
                <a:endParaRPr lang="en-US" dirty="0"/>
              </a:p>
              <a:p>
                <a:endParaRPr lang="en-US" dirty="0"/>
              </a:p>
              <a:p>
                <a:endParaRPr lang="en-US" dirty="0"/>
              </a:p>
            </p:txBody>
          </p:sp>
        </mc:Choice>
        <mc:Fallback xmlns="">
          <p:sp>
            <p:nvSpPr>
              <p:cNvPr id="4" name="TextBox 3">
                <a:extLst>
                  <a:ext uri="{FF2B5EF4-FFF2-40B4-BE49-F238E27FC236}">
                    <a16:creationId xmlns:a16="http://schemas.microsoft.com/office/drawing/2014/main" id="{B5AD5B7E-AB27-0F4D-A770-F249F4CC014F}"/>
                  </a:ext>
                </a:extLst>
              </p:cNvPr>
              <p:cNvSpPr txBox="1">
                <a:spLocks noRot="1" noChangeAspect="1" noMove="1" noResize="1" noEditPoints="1" noAdjustHandles="1" noChangeArrowheads="1" noChangeShapeType="1" noTextEdit="1"/>
              </p:cNvSpPr>
              <p:nvPr/>
            </p:nvSpPr>
            <p:spPr>
              <a:xfrm>
                <a:off x="488402" y="172427"/>
                <a:ext cx="10795483" cy="8440388"/>
              </a:xfrm>
              <a:prstGeom prst="rect">
                <a:avLst/>
              </a:prstGeom>
              <a:blipFill>
                <a:blip r:embed="rId2"/>
                <a:stretch>
                  <a:fillRect l="-470" t="-300" r="-940"/>
                </a:stretch>
              </a:blipFill>
            </p:spPr>
            <p:txBody>
              <a:bodyPr/>
              <a:lstStyle/>
              <a:p>
                <a:r>
                  <a:rPr lang="en-US">
                    <a:noFill/>
                  </a:rPr>
                  <a:t> </a:t>
                </a:r>
              </a:p>
            </p:txBody>
          </p:sp>
        </mc:Fallback>
      </mc:AlternateContent>
    </p:spTree>
    <p:extLst>
      <p:ext uri="{BB962C8B-B14F-4D97-AF65-F5344CB8AC3E}">
        <p14:creationId xmlns:p14="http://schemas.microsoft.com/office/powerpoint/2010/main" val="1412327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206E3-B759-CE43-9F5D-2973F07EEADA}"/>
                  </a:ext>
                </a:extLst>
              </p:cNvPr>
              <p:cNvSpPr>
                <a:spLocks noGrp="1"/>
              </p:cNvSpPr>
              <p:nvPr>
                <p:ph idx="1"/>
              </p:nvPr>
            </p:nvSpPr>
            <p:spPr>
              <a:xfrm>
                <a:off x="282017" y="307909"/>
                <a:ext cx="12038815" cy="5612123"/>
              </a:xfrm>
            </p:spPr>
            <p:txBody>
              <a:bodyPr>
                <a:normAutofit/>
              </a:bodyPr>
              <a:lstStyle/>
              <a:p>
                <a:r>
                  <a:rPr lang="en-US" sz="1800" dirty="0"/>
                  <a:t>a concrete example why it does not work </a:t>
                </a:r>
              </a:p>
              <a:p>
                <a:pPr marL="0" indent="0">
                  <a:buNone/>
                </a:pPr>
                <a:r>
                  <a:rPr lang="zh-CN" altLang="en-US" sz="1800" dirty="0"/>
                  <a:t> </a:t>
                </a:r>
                <a:r>
                  <a:rPr lang="en-US" altLang="zh-CN" sz="1800" dirty="0"/>
                  <a:t>the current topology contains 50 nodes,  326 edges</a:t>
                </a:r>
              </a:p>
              <a:p>
                <a:pPr marL="0" indent="0">
                  <a:buNone/>
                </a:pPr>
                <a:r>
                  <a:rPr lang="en-US" altLang="zh-CN" sz="1800" dirty="0"/>
                  <a:t> when we apply the MAB policy: </a:t>
                </a:r>
                <a14:m>
                  <m:oMath xmlns:m="http://schemas.openxmlformats.org/officeDocument/2006/math">
                    <m:func>
                      <m:funcPr>
                        <m:ctrlPr>
                          <a:rPr lang="en-US" altLang="zh-CN" sz="1800" i="1">
                            <a:latin typeface="Cambria Math" panose="02040503050406030204" pitchFamily="18" charset="0"/>
                          </a:rPr>
                        </m:ctrlPr>
                      </m:funcPr>
                      <m:fName>
                        <m:r>
                          <m:rPr>
                            <m:sty m:val="p"/>
                          </m:rPr>
                          <a:rPr lang="en-US" altLang="zh-CN" sz="1800">
                            <a:latin typeface="Cambria Math" panose="02040503050406030204" pitchFamily="18" charset="0"/>
                          </a:rPr>
                          <m:t>arg</m:t>
                        </m:r>
                      </m:fName>
                      <m:e>
                        <m:r>
                          <a:rPr lang="en-US" altLang="zh-CN" sz="1800" i="1">
                            <a:latin typeface="Cambria Math" panose="02040503050406030204" pitchFamily="18" charset="0"/>
                          </a:rPr>
                          <m:t>𝑚𝑖𝑛</m:t>
                        </m:r>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𝑖</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𝐴𝑛</m:t>
                            </m:r>
                          </m:sub>
                          <m:sup/>
                          <m:e>
                            <m:r>
                              <a:rPr lang="en-US" altLang="zh-CN" sz="1800" i="1">
                                <a:latin typeface="Cambria Math" panose="02040503050406030204" pitchFamily="18" charset="0"/>
                              </a:rPr>
                              <m:t>  </m:t>
                            </m:r>
                            <m:r>
                              <a:rPr lang="en-US" altLang="zh-CN" sz="1800" i="1">
                                <a:latin typeface="Cambria Math" panose="02040503050406030204" pitchFamily="18" charset="0"/>
                              </a:rPr>
                              <m:t>𝑎𝑖</m:t>
                            </m:r>
                            <m:r>
                              <a:rPr lang="en-US" altLang="zh-CN" sz="1800" i="1" baseline="-25000">
                                <a:latin typeface="Cambria Math" panose="02040503050406030204" pitchFamily="18" charset="0"/>
                              </a:rPr>
                              <m:t> ( </m:t>
                            </m:r>
                            <m:acc>
                              <m:accPr>
                                <m:chr m:val="̂"/>
                                <m:ctrlPr>
                                  <a:rPr lang="en-US" altLang="zh-CN" sz="1800" i="1">
                                    <a:latin typeface="Cambria Math" panose="02040503050406030204" pitchFamily="18" charset="0"/>
                                    <a:ea typeface="Cambria Math" panose="02040503050406030204" pitchFamily="18" charset="0"/>
                                  </a:rPr>
                                </m:ctrlPr>
                              </m:accPr>
                              <m:e>
                                <m:r>
                                  <a:rPr lang="en-US" altLang="zh-CN" sz="1800" i="1">
                                    <a:latin typeface="Cambria Math" panose="02040503050406030204" pitchFamily="18" charset="0"/>
                                    <a:ea typeface="Cambria Math" panose="02040503050406030204" pitchFamily="18" charset="0"/>
                                  </a:rPr>
                                  <m:t>𝜃</m:t>
                                </m:r>
                              </m:e>
                            </m:acc>
                            <m:r>
                              <a:rPr lang="en-US" altLang="zh-CN" sz="1800" i="1">
                                <a:latin typeface="Cambria Math" panose="02040503050406030204" pitchFamily="18" charset="0"/>
                              </a:rPr>
                              <m:t>−</m:t>
                            </m:r>
                            <m:rad>
                              <m:radPr>
                                <m:degHide m:val="on"/>
                                <m:ctrlPr>
                                  <a:rPr lang="en-US" altLang="zh-CN" sz="1800" i="1">
                                    <a:latin typeface="Cambria Math" panose="02040503050406030204" pitchFamily="18" charset="0"/>
                                  </a:rPr>
                                </m:ctrlPr>
                              </m:radPr>
                              <m:deg/>
                              <m:e>
                                <m:f>
                                  <m:fPr>
                                    <m:ctrlPr>
                                      <a:rPr lang="en-US" altLang="zh-CN" sz="1800" i="1">
                                        <a:latin typeface="Cambria Math" panose="02040503050406030204" pitchFamily="18" charset="0"/>
                                      </a:rPr>
                                    </m:ctrlPr>
                                  </m:fPr>
                                  <m:num>
                                    <m:d>
                                      <m:dPr>
                                        <m:ctrlPr>
                                          <a:rPr lang="en-US" altLang="zh-CN" sz="1800" i="1">
                                            <a:latin typeface="Cambria Math" panose="02040503050406030204" pitchFamily="18" charset="0"/>
                                          </a:rPr>
                                        </m:ctrlPr>
                                      </m:dPr>
                                      <m:e>
                                        <m:r>
                                          <a:rPr lang="en-US" altLang="zh-CN" sz="1800" i="1">
                                            <a:latin typeface="Cambria Math" panose="02040503050406030204" pitchFamily="18" charset="0"/>
                                          </a:rPr>
                                          <m:t>𝐿</m:t>
                                        </m:r>
                                        <m:r>
                                          <a:rPr lang="en-US" altLang="zh-CN" sz="1800" i="1">
                                            <a:latin typeface="Cambria Math" panose="02040503050406030204" pitchFamily="18" charset="0"/>
                                          </a:rPr>
                                          <m:t>+1</m:t>
                                        </m:r>
                                      </m:e>
                                    </m:d>
                                    <m:func>
                                      <m:funcPr>
                                        <m:ctrlPr>
                                          <a:rPr lang="en-US" altLang="zh-CN" sz="1800" i="1">
                                            <a:latin typeface="Cambria Math" panose="02040503050406030204" pitchFamily="18" charset="0"/>
                                          </a:rPr>
                                        </m:ctrlPr>
                                      </m:funcPr>
                                      <m:fName>
                                        <m:r>
                                          <m:rPr>
                                            <m:sty m:val="p"/>
                                          </m:rPr>
                                          <a:rPr lang="en-US" altLang="zh-CN" sz="1800">
                                            <a:latin typeface="Cambria Math" panose="02040503050406030204" pitchFamily="18" charset="0"/>
                                          </a:rPr>
                                          <m:t>ln</m:t>
                                        </m:r>
                                      </m:fName>
                                      <m:e>
                                        <m:r>
                                          <a:rPr lang="en-US" altLang="zh-CN" sz="1800" i="1">
                                            <a:latin typeface="Cambria Math" panose="02040503050406030204" pitchFamily="18" charset="0"/>
                                          </a:rPr>
                                          <m:t>𝑛</m:t>
                                        </m:r>
                                      </m:e>
                                    </m:func>
                                  </m:num>
                                  <m:den>
                                    <m:r>
                                      <a:rPr lang="en-US" altLang="zh-CN" sz="1800" i="1">
                                        <a:latin typeface="Cambria Math" panose="02040503050406030204" pitchFamily="18" charset="0"/>
                                      </a:rPr>
                                      <m:t>𝑚</m:t>
                                    </m:r>
                                    <m:r>
                                      <a:rPr lang="en-US" altLang="zh-CN" sz="1800" i="1" baseline="-25000">
                                        <a:latin typeface="Cambria Math" panose="02040503050406030204" pitchFamily="18" charset="0"/>
                                      </a:rPr>
                                      <m:t>𝑖</m:t>
                                    </m:r>
                                  </m:den>
                                </m:f>
                              </m:e>
                            </m:rad>
                          </m:e>
                        </m:nary>
                      </m:e>
                    </m:func>
                    <m:r>
                      <a:rPr lang="en-US" altLang="zh-CN" sz="1800">
                        <a:latin typeface="Cambria Math" panose="02040503050406030204" pitchFamily="18" charset="0"/>
                      </a:rPr>
                      <m:t> )</m:t>
                    </m:r>
                  </m:oMath>
                </a14:m>
                <a:r>
                  <a:rPr lang="en-US" altLang="zh-CN" sz="1800" dirty="0"/>
                  <a:t> + </a:t>
                </a:r>
                <a:r>
                  <a:rPr lang="en-US" altLang="zh-CN" sz="1800" dirty="0">
                    <a:solidFill>
                      <a:srgbClr val="FF0000"/>
                    </a:solidFill>
                  </a:rPr>
                  <a:t>offset</a:t>
                </a:r>
              </a:p>
              <a:p>
                <a:pPr marL="0" indent="0">
                  <a:buNone/>
                </a:pPr>
                <a:r>
                  <a:rPr lang="en-US" altLang="zh-CN" sz="1800" dirty="0">
                    <a:solidFill>
                      <a:srgbClr val="FF0000"/>
                    </a:solidFill>
                  </a:rPr>
                  <a:t>L:  </a:t>
                </a:r>
                <a:r>
                  <a:rPr lang="en-US" altLang="zh-CN" sz="1800" dirty="0"/>
                  <a:t>the total edge number number 326</a:t>
                </a:r>
              </a:p>
              <a:p>
                <a:pPr marL="0" indent="0">
                  <a:buNone/>
                </a:pPr>
                <a:r>
                  <a:rPr lang="en-US" altLang="zh-CN" sz="1800" dirty="0">
                    <a:solidFill>
                      <a:srgbClr val="FF0000"/>
                    </a:solidFill>
                  </a:rPr>
                  <a:t>N: </a:t>
                </a:r>
                <a:r>
                  <a:rPr lang="en-US" altLang="zh-CN" sz="1800" dirty="0"/>
                  <a:t># of current time(1, …3000)</a:t>
                </a:r>
              </a:p>
              <a:p>
                <a:pPr marL="0" indent="0">
                  <a:buNone/>
                </a:pPr>
                <a:r>
                  <a:rPr lang="en-US" altLang="zh-CN" sz="1800" dirty="0">
                    <a:solidFill>
                      <a:srgbClr val="FF0000"/>
                    </a:solidFill>
                  </a:rPr>
                  <a:t>Offset: </a:t>
                </a:r>
                <a14:m>
                  <m:oMath xmlns:m="http://schemas.openxmlformats.org/officeDocument/2006/math">
                    <m:rad>
                      <m:radPr>
                        <m:degHide m:val="on"/>
                        <m:ctrlPr>
                          <a:rPr lang="en-US" altLang="zh-CN" sz="1800" i="1">
                            <a:latin typeface="Cambria Math" panose="02040503050406030204" pitchFamily="18" charset="0"/>
                          </a:rPr>
                        </m:ctrlPr>
                      </m:radPr>
                      <m:deg/>
                      <m:e>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𝐿</m:t>
                            </m:r>
                            <m:r>
                              <a:rPr lang="en-US" altLang="zh-CN" sz="1800" b="0" i="1" smtClean="0">
                                <a:latin typeface="Cambria Math" panose="02040503050406030204" pitchFamily="18" charset="0"/>
                              </a:rPr>
                              <m:t>+1</m:t>
                            </m:r>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ln</m:t>
                            </m:r>
                          </m:fName>
                          <m:e>
                            <m:r>
                              <a:rPr lang="en-US" altLang="zh-CN" sz="1800" b="0" i="1" smtClean="0">
                                <a:latin typeface="Cambria Math" panose="02040503050406030204" pitchFamily="18" charset="0"/>
                              </a:rPr>
                              <m:t>𝑁</m:t>
                            </m:r>
                          </m:e>
                        </m:func>
                      </m:e>
                    </m:rad>
                  </m:oMath>
                </a14:m>
                <a:r>
                  <a:rPr lang="en-US" altLang="zh-CN" sz="1800" dirty="0">
                    <a:solidFill>
                      <a:srgbClr val="FF0000"/>
                    </a:solidFill>
                  </a:rPr>
                  <a:t> = </a:t>
                </a:r>
                <a14:m>
                  <m:oMath xmlns:m="http://schemas.openxmlformats.org/officeDocument/2006/math">
                    <m:rad>
                      <m:radPr>
                        <m:degHide m:val="on"/>
                        <m:ctrlPr>
                          <a:rPr lang="en-US" altLang="zh-CN" sz="1800" i="1">
                            <a:latin typeface="Cambria Math" panose="02040503050406030204" pitchFamily="18" charset="0"/>
                          </a:rPr>
                        </m:ctrlPr>
                      </m:radPr>
                      <m:deg/>
                      <m:e>
                        <m:d>
                          <m:dPr>
                            <m:ctrlPr>
                              <a:rPr lang="en-US" altLang="zh-CN" sz="1800" i="1">
                                <a:latin typeface="Cambria Math" panose="02040503050406030204" pitchFamily="18" charset="0"/>
                              </a:rPr>
                            </m:ctrlPr>
                          </m:dPr>
                          <m:e>
                            <m:r>
                              <a:rPr lang="en-US" altLang="zh-CN" sz="1800" b="0" i="1" smtClean="0">
                                <a:latin typeface="Cambria Math" panose="02040503050406030204" pitchFamily="18" charset="0"/>
                              </a:rPr>
                              <m:t>326</m:t>
                            </m:r>
                            <m:r>
                              <a:rPr lang="en-US" altLang="zh-CN" sz="1800" i="1">
                                <a:latin typeface="Cambria Math" panose="02040503050406030204" pitchFamily="18" charset="0"/>
                              </a:rPr>
                              <m:t>+1</m:t>
                            </m:r>
                          </m:e>
                        </m:d>
                        <m:r>
                          <a:rPr lang="en-US" altLang="zh-CN" sz="1800" i="1">
                            <a:latin typeface="Cambria Math" panose="02040503050406030204" pitchFamily="18" charset="0"/>
                          </a:rPr>
                          <m:t>∗</m:t>
                        </m:r>
                        <m:func>
                          <m:funcPr>
                            <m:ctrlPr>
                              <a:rPr lang="en-US" altLang="zh-CN" sz="1800" i="1">
                                <a:latin typeface="Cambria Math" panose="02040503050406030204" pitchFamily="18" charset="0"/>
                              </a:rPr>
                            </m:ctrlPr>
                          </m:funcPr>
                          <m:fName>
                            <m:r>
                              <m:rPr>
                                <m:sty m:val="p"/>
                              </m:rPr>
                              <a:rPr lang="en-US" altLang="zh-CN" sz="1800">
                                <a:latin typeface="Cambria Math" panose="02040503050406030204" pitchFamily="18" charset="0"/>
                              </a:rPr>
                              <m:t>ln</m:t>
                            </m:r>
                          </m:fName>
                          <m:e>
                            <m:r>
                              <a:rPr lang="en-US" altLang="zh-CN" sz="1800" b="0" i="1" smtClean="0">
                                <a:latin typeface="Cambria Math" panose="02040503050406030204" pitchFamily="18" charset="0"/>
                              </a:rPr>
                              <m:t>3000</m:t>
                            </m:r>
                          </m:e>
                        </m:func>
                      </m:e>
                    </m:rad>
                  </m:oMath>
                </a14:m>
                <a:r>
                  <a:rPr lang="en-US" altLang="zh-CN" sz="1800" dirty="0">
                    <a:solidFill>
                      <a:srgbClr val="FF0000"/>
                    </a:solidFill>
                  </a:rPr>
                  <a:t>  = 51.16719842459259</a:t>
                </a:r>
              </a:p>
              <a:p>
                <a:pPr marL="0" indent="0">
                  <a:buNone/>
                </a:pPr>
                <a:r>
                  <a:rPr lang="en-US" altLang="zh-CN" sz="1800" dirty="0">
                    <a:solidFill>
                      <a:srgbClr val="FF0000"/>
                    </a:solidFill>
                  </a:rPr>
                  <a:t>During </a:t>
                </a:r>
                <a:r>
                  <a:rPr lang="zh-CN" altLang="en-US" sz="1800" dirty="0">
                    <a:solidFill>
                      <a:srgbClr val="FF0000"/>
                    </a:solidFill>
                  </a:rPr>
                  <a:t> </a:t>
                </a:r>
                <a:r>
                  <a:rPr lang="en-US" altLang="zh-CN" sz="1800" dirty="0">
                    <a:solidFill>
                      <a:srgbClr val="FF0000"/>
                    </a:solidFill>
                  </a:rPr>
                  <a:t>the</a:t>
                </a:r>
                <a:r>
                  <a:rPr lang="zh-CN" altLang="en-US" sz="1800" dirty="0">
                    <a:solidFill>
                      <a:srgbClr val="FF0000"/>
                    </a:solidFill>
                  </a:rPr>
                  <a:t> </a:t>
                </a:r>
                <a:r>
                  <a:rPr lang="en-US" altLang="zh-CN" sz="1800" dirty="0">
                    <a:solidFill>
                      <a:srgbClr val="FF0000"/>
                    </a:solidFill>
                  </a:rPr>
                  <a:t>training</a:t>
                </a:r>
                <a:r>
                  <a:rPr lang="zh-CN" altLang="en-US" sz="1800" dirty="0">
                    <a:solidFill>
                      <a:srgbClr val="FF0000"/>
                    </a:solidFill>
                  </a:rPr>
                  <a:t> </a:t>
                </a:r>
                <a:r>
                  <a:rPr lang="en-US" altLang="zh-CN" sz="1800" dirty="0">
                    <a:solidFill>
                      <a:srgbClr val="FF0000"/>
                    </a:solidFill>
                  </a:rPr>
                  <a:t>phase, the model explored these 24 path, and the optimal path should be [3-20-0-47].</a:t>
                </a:r>
              </a:p>
              <a:p>
                <a:pPr marL="0" indent="0">
                  <a:buNone/>
                </a:pPr>
                <a:r>
                  <a:rPr lang="en-US" altLang="zh-CN" sz="1800" dirty="0"/>
                  <a:t>{</a:t>
                </a:r>
                <a:r>
                  <a:rPr lang="en-US" altLang="zh-CN" sz="1800" b="1" dirty="0"/>
                  <a:t>'3-45-47': 2650</a:t>
                </a:r>
                <a:r>
                  <a:rPr lang="en-US" altLang="zh-CN" sz="1800" dirty="0"/>
                  <a:t>, '3-18-40-47': 2, '3-49-13-44-47': 1, '3-49-33-44-47': 1, '3-20-44-47': 1, '3-49-48-4-44-47': 1, '3-49-9-29-47': 1, '3-48-28-15-44-29-47': 1, '3-48-39-1-29-47': 1, '3-45-25-47': 1, '3-49-18-37-31-29-47': 1, '3-48-37-13-27-40-47': 1, '3-49-8-44-47': 1, '3-49-21-45-47': 1, '3-6-2-45-47': 1, '3-48-41-45-47': 1, '3-20-26-40-47': 1, '3-49-32-12-16-27-34-44-47': 1, '3-18-6-24-45-47': 1, '3-18-22-36-45-47': 1, '3-49-30-40-29-47': 1, '3-18-24-8-5-44-47': 1, '3-6-38-35-42-39-44-47': 1, '3-6-30-14-17-29-47': 1}</a:t>
                </a:r>
              </a:p>
              <a:p>
                <a:pPr marL="0" indent="0">
                  <a:buNone/>
                </a:pPr>
                <a:r>
                  <a:rPr lang="en-US" altLang="zh-CN" sz="1800" b="1" dirty="0"/>
                  <a:t>Question: </a:t>
                </a:r>
              </a:p>
              <a:p>
                <a:pPr marL="0" indent="0">
                  <a:buNone/>
                </a:pPr>
                <a:r>
                  <a:rPr lang="en-US" altLang="zh-CN" sz="1800" b="1" dirty="0"/>
                  <a:t>Why it never explore the optimal path and biased to the path ‘</a:t>
                </a:r>
                <a:r>
                  <a:rPr lang="en-US" altLang="zh-CN" sz="1800" dirty="0"/>
                  <a:t>'3-45-47’:</a:t>
                </a:r>
                <a:r>
                  <a:rPr lang="en-US" altLang="zh-CN" sz="1800" b="1" dirty="0"/>
                  <a:t>’</a:t>
                </a:r>
              </a:p>
              <a:p>
                <a:pPr marL="0" indent="0">
                  <a:buNone/>
                </a:pPr>
                <a:endParaRPr lang="en-US" altLang="zh-CN" sz="1800" b="1" dirty="0"/>
              </a:p>
              <a:p>
                <a:pPr marL="0" indent="0">
                  <a:buNone/>
                </a:pPr>
                <a:endParaRPr lang="en-US" altLang="zh-CN" sz="1800" b="1" dirty="0"/>
              </a:p>
              <a:p>
                <a:pPr marL="0" indent="0">
                  <a:buNone/>
                </a:pPr>
                <a:endParaRPr lang="en-US" altLang="zh-CN" sz="1800" b="1" dirty="0"/>
              </a:p>
              <a:p>
                <a:pPr marL="0" indent="0">
                  <a:buNone/>
                </a:pPr>
                <a:endParaRPr lang="en-US" altLang="zh-CN" sz="1800" b="1" dirty="0"/>
              </a:p>
              <a:p>
                <a:pPr marL="0" indent="0">
                  <a:buNone/>
                </a:pPr>
                <a:endParaRPr lang="en-US" altLang="zh-CN" sz="1800" b="1" dirty="0"/>
              </a:p>
              <a:p>
                <a:pPr marL="0" indent="0">
                  <a:buNone/>
                </a:pPr>
                <a:endParaRPr lang="en-US" altLang="zh-CN" sz="1800" b="1" dirty="0"/>
              </a:p>
              <a:p>
                <a:pPr marL="0" indent="0">
                  <a:buNone/>
                </a:pPr>
                <a:endParaRPr lang="en-US" altLang="zh-CN" sz="1800" b="1" dirty="0"/>
              </a:p>
              <a:p>
                <a:pPr marL="0" indent="0">
                  <a:buNone/>
                </a:pPr>
                <a:endParaRPr lang="en-US" altLang="zh-CN" sz="1800" b="1" dirty="0"/>
              </a:p>
              <a:p>
                <a:pPr marL="0" indent="0">
                  <a:buNone/>
                </a:pPr>
                <a:endParaRPr lang="en-US" altLang="zh-CN" sz="1800" b="1"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D9206E3-B759-CE43-9F5D-2973F07EEADA}"/>
                  </a:ext>
                </a:extLst>
              </p:cNvPr>
              <p:cNvSpPr>
                <a:spLocks noGrp="1" noRot="1" noChangeAspect="1" noMove="1" noResize="1" noEditPoints="1" noAdjustHandles="1" noChangeArrowheads="1" noChangeShapeType="1" noTextEdit="1"/>
              </p:cNvSpPr>
              <p:nvPr>
                <p:ph idx="1"/>
              </p:nvPr>
            </p:nvSpPr>
            <p:spPr>
              <a:xfrm>
                <a:off x="282017" y="307909"/>
                <a:ext cx="12038815" cy="5612123"/>
              </a:xfrm>
              <a:blipFill>
                <a:blip r:embed="rId2"/>
                <a:stretch>
                  <a:fillRect l="-421" t="-903" r="-1054"/>
                </a:stretch>
              </a:blipFill>
            </p:spPr>
            <p:txBody>
              <a:bodyPr/>
              <a:lstStyle/>
              <a:p>
                <a:r>
                  <a:rPr lang="en-US">
                    <a:noFill/>
                  </a:rPr>
                  <a:t> </a:t>
                </a:r>
              </a:p>
            </p:txBody>
          </p:sp>
        </mc:Fallback>
      </mc:AlternateContent>
    </p:spTree>
    <p:extLst>
      <p:ext uri="{BB962C8B-B14F-4D97-AF65-F5344CB8AC3E}">
        <p14:creationId xmlns:p14="http://schemas.microsoft.com/office/powerpoint/2010/main" val="3421723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206E3-B759-CE43-9F5D-2973F07EEADA}"/>
                  </a:ext>
                </a:extLst>
              </p:cNvPr>
              <p:cNvSpPr>
                <a:spLocks noGrp="1"/>
              </p:cNvSpPr>
              <p:nvPr>
                <p:ph idx="1"/>
              </p:nvPr>
            </p:nvSpPr>
            <p:spPr>
              <a:xfrm>
                <a:off x="75411" y="201071"/>
                <a:ext cx="5872901" cy="6850177"/>
              </a:xfrm>
            </p:spPr>
            <p:txBody>
              <a:bodyPr>
                <a:normAutofit fontScale="77500" lnSpcReduction="20000"/>
              </a:bodyPr>
              <a:lstStyle/>
              <a:p>
                <a:pPr marL="0" indent="0">
                  <a:buNone/>
                </a:pPr>
                <a:r>
                  <a:rPr lang="en-US" altLang="zh-CN" sz="1800" dirty="0">
                    <a:solidFill>
                      <a:schemeClr val="tx1"/>
                    </a:solidFill>
                  </a:rPr>
                  <a:t>Look into detail of how the policy works by picking two paths:  </a:t>
                </a:r>
              </a:p>
              <a:p>
                <a:pPr marL="0" indent="0">
                  <a:buNone/>
                </a:pPr>
                <a:r>
                  <a:rPr lang="en-US" altLang="zh-CN" sz="1800" dirty="0">
                    <a:solidFill>
                      <a:schemeClr val="tx1"/>
                    </a:solidFill>
                  </a:rPr>
                  <a:t>[3-45,47]  [3-18-40-47]</a:t>
                </a:r>
              </a:p>
              <a:p>
                <a:pPr marL="0" indent="0">
                  <a:buNone/>
                </a:pPr>
                <a:r>
                  <a:rPr lang="en-US" altLang="zh-CN" sz="1800" dirty="0">
                    <a:solidFill>
                      <a:schemeClr val="tx1"/>
                    </a:solidFill>
                  </a:rPr>
                  <a:t>Initialization is finished </a:t>
                </a:r>
                <a:r>
                  <a:rPr lang="en-US" altLang="zh-CN" sz="1800" b="1" dirty="0">
                    <a:solidFill>
                      <a:schemeClr val="tx1"/>
                    </a:solidFill>
                  </a:rPr>
                  <a:t>at t=327. </a:t>
                </a:r>
              </a:p>
              <a:p>
                <a:pPr marL="0" indent="0">
                  <a:buNone/>
                </a:pPr>
                <a:r>
                  <a:rPr lang="en-US" altLang="zh-CN" sz="1800" b="1" dirty="0">
                    <a:solidFill>
                      <a:schemeClr val="tx1"/>
                    </a:solidFill>
                  </a:rPr>
                  <a:t>[3,45,47]</a:t>
                </a:r>
              </a:p>
              <a:p>
                <a:pPr marL="0" indent="0">
                  <a:buNone/>
                </a:pPr>
                <a:r>
                  <a:rPr lang="en-US" altLang="zh-CN" sz="1800" dirty="0">
                    <a:solidFill>
                      <a:schemeClr val="tx1"/>
                    </a:solidFill>
                  </a:rPr>
                  <a:t>m(3,45)=22, theta=8.629999442008327, </a:t>
                </a:r>
              </a:p>
              <a:p>
                <a:pPr marL="0" indent="0">
                  <a:buNone/>
                </a:pPr>
                <a:r>
                  <a:rPr lang="en-US" altLang="zh-CN" sz="1800" dirty="0" err="1">
                    <a:solidFill>
                      <a:schemeClr val="tx1"/>
                    </a:solidFill>
                  </a:rPr>
                  <a:t>llc</a:t>
                </a:r>
                <a:r>
                  <a:rPr lang="en-US" altLang="zh-CN" sz="1800" dirty="0">
                    <a:solidFill>
                      <a:schemeClr val="tx1"/>
                    </a:solidFill>
                  </a:rPr>
                  <a:t>= 8.629999442008327- </a:t>
                </a:r>
                <a14:m>
                  <m:oMath xmlns:m="http://schemas.openxmlformats.org/officeDocument/2006/math">
                    <m:rad>
                      <m:radPr>
                        <m:degHide m:val="on"/>
                        <m:ctrlPr>
                          <a:rPr lang="en-US" altLang="zh-CN" sz="1800" i="1">
                            <a:solidFill>
                              <a:schemeClr val="tx1"/>
                            </a:solidFill>
                            <a:latin typeface="Cambria Math" panose="02040503050406030204" pitchFamily="18" charset="0"/>
                          </a:rPr>
                        </m:ctrlPr>
                      </m:radPr>
                      <m:deg/>
                      <m:e>
                        <m:f>
                          <m:fPr>
                            <m:ctrlPr>
                              <a:rPr lang="en-US" altLang="zh-CN" sz="1800" i="1">
                                <a:solidFill>
                                  <a:schemeClr val="tx1"/>
                                </a:solidFill>
                                <a:latin typeface="Cambria Math" panose="02040503050406030204" pitchFamily="18" charset="0"/>
                              </a:rPr>
                            </m:ctrlPr>
                          </m:fPr>
                          <m:num>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327</m:t>
                                </m:r>
                              </m:e>
                            </m:d>
                            <m:func>
                              <m:funcPr>
                                <m:ctrlPr>
                                  <a:rPr lang="en-US"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panose="02040503050406030204" pitchFamily="18" charset="0"/>
                                  </a:rPr>
                                  <m:t>ln</m:t>
                                </m:r>
                              </m:fName>
                              <m:e>
                                <m:r>
                                  <a:rPr lang="en-US" altLang="zh-CN" sz="1800" i="1">
                                    <a:solidFill>
                                      <a:schemeClr val="tx1"/>
                                    </a:solidFill>
                                    <a:latin typeface="Cambria Math" panose="02040503050406030204" pitchFamily="18" charset="0"/>
                                  </a:rPr>
                                  <m:t>327</m:t>
                                </m:r>
                              </m:e>
                            </m:func>
                          </m:num>
                          <m:den>
                            <m:r>
                              <a:rPr lang="en-US" altLang="zh-CN" sz="1800" i="1">
                                <a:solidFill>
                                  <a:schemeClr val="tx1"/>
                                </a:solidFill>
                                <a:latin typeface="Cambria Math" panose="02040503050406030204" pitchFamily="18" charset="0"/>
                              </a:rPr>
                              <m:t>22</m:t>
                            </m:r>
                          </m:den>
                        </m:f>
                      </m:e>
                    </m:rad>
                  </m:oMath>
                </a14:m>
                <a:r>
                  <a:rPr lang="en-US" altLang="zh-CN" sz="1800" dirty="0">
                    <a:solidFill>
                      <a:schemeClr val="tx1"/>
                    </a:solidFill>
                  </a:rPr>
                  <a:t> + 51.16719842459259 = 50.49035292</a:t>
                </a:r>
              </a:p>
              <a:p>
                <a:pPr marL="0" indent="0">
                  <a:buNone/>
                </a:pPr>
                <a:r>
                  <a:rPr lang="en-US" altLang="zh-CN" sz="1800" dirty="0">
                    <a:solidFill>
                      <a:schemeClr val="tx1"/>
                    </a:solidFill>
                  </a:rPr>
                  <a:t>m(45,47)=16, theta=5.849534022554572,</a:t>
                </a:r>
              </a:p>
              <a:p>
                <a:pPr marL="0" indent="0">
                  <a:buNone/>
                </a:pPr>
                <a:r>
                  <a:rPr lang="en-US" altLang="zh-CN" sz="1800" dirty="0">
                    <a:solidFill>
                      <a:schemeClr val="tx1"/>
                    </a:solidFill>
                  </a:rPr>
                  <a:t> </a:t>
                </a:r>
                <a:r>
                  <a:rPr lang="en-US" altLang="zh-CN" sz="1800" dirty="0" err="1">
                    <a:solidFill>
                      <a:schemeClr val="tx1"/>
                    </a:solidFill>
                  </a:rPr>
                  <a:t>llc</a:t>
                </a:r>
                <a:r>
                  <a:rPr lang="en-US" altLang="zh-CN" sz="1800" dirty="0">
                    <a:solidFill>
                      <a:schemeClr val="tx1"/>
                    </a:solidFill>
                  </a:rPr>
                  <a:t>= 5.849534022554572- </a:t>
                </a:r>
                <a14:m>
                  <m:oMath xmlns:m="http://schemas.openxmlformats.org/officeDocument/2006/math">
                    <m:rad>
                      <m:radPr>
                        <m:degHide m:val="on"/>
                        <m:ctrlPr>
                          <a:rPr lang="en-US" altLang="zh-CN" sz="1800" i="1">
                            <a:solidFill>
                              <a:schemeClr val="tx1"/>
                            </a:solidFill>
                            <a:latin typeface="Cambria Math" panose="02040503050406030204" pitchFamily="18" charset="0"/>
                          </a:rPr>
                        </m:ctrlPr>
                      </m:radPr>
                      <m:deg/>
                      <m:e>
                        <m:f>
                          <m:fPr>
                            <m:ctrlPr>
                              <a:rPr lang="en-US" altLang="zh-CN" sz="1800" i="1">
                                <a:solidFill>
                                  <a:schemeClr val="tx1"/>
                                </a:solidFill>
                                <a:latin typeface="Cambria Math" panose="02040503050406030204" pitchFamily="18" charset="0"/>
                              </a:rPr>
                            </m:ctrlPr>
                          </m:fPr>
                          <m:num>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327</m:t>
                                </m:r>
                              </m:e>
                            </m:d>
                            <m:func>
                              <m:funcPr>
                                <m:ctrlPr>
                                  <a:rPr lang="en-US"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panose="02040503050406030204" pitchFamily="18" charset="0"/>
                                  </a:rPr>
                                  <m:t>ln</m:t>
                                </m:r>
                              </m:fName>
                              <m:e>
                                <m:r>
                                  <a:rPr lang="en-US" altLang="zh-CN" sz="1800" i="1">
                                    <a:solidFill>
                                      <a:schemeClr val="tx1"/>
                                    </a:solidFill>
                                    <a:latin typeface="Cambria Math" panose="02040503050406030204" pitchFamily="18" charset="0"/>
                                  </a:rPr>
                                  <m:t>327</m:t>
                                </m:r>
                              </m:e>
                            </m:func>
                          </m:num>
                          <m:den>
                            <m:r>
                              <a:rPr lang="en-US" altLang="zh-CN" sz="1800" i="1">
                                <a:solidFill>
                                  <a:schemeClr val="tx1"/>
                                </a:solidFill>
                                <a:latin typeface="Cambria Math" panose="02040503050406030204" pitchFamily="18" charset="0"/>
                              </a:rPr>
                              <m:t>16</m:t>
                            </m:r>
                          </m:den>
                        </m:f>
                      </m:e>
                    </m:rad>
                  </m:oMath>
                </a14:m>
                <a:r>
                  <a:rPr lang="en-US" altLang="zh-CN" sz="1800" dirty="0">
                    <a:solidFill>
                      <a:schemeClr val="tx1"/>
                    </a:solidFill>
                  </a:rPr>
                  <a:t> + 51.16719842459259 = 46.13866686</a:t>
                </a:r>
              </a:p>
              <a:p>
                <a:pPr marL="0" indent="0">
                  <a:buNone/>
                </a:pPr>
                <a:r>
                  <a:rPr lang="en-US" altLang="zh-CN" sz="1800" dirty="0">
                    <a:solidFill>
                      <a:schemeClr val="tx1"/>
                    </a:solidFill>
                  </a:rPr>
                  <a:t>Path weight (</a:t>
                </a:r>
                <a:r>
                  <a:rPr lang="en-US" altLang="zh-CN" sz="1800" dirty="0" err="1">
                    <a:solidFill>
                      <a:schemeClr val="tx1"/>
                    </a:solidFill>
                  </a:rPr>
                  <a:t>llc</a:t>
                </a:r>
                <a:r>
                  <a:rPr lang="en-US" altLang="zh-CN" sz="1800" dirty="0">
                    <a:solidFill>
                      <a:schemeClr val="tx1"/>
                    </a:solidFill>
                  </a:rPr>
                  <a:t>)= </a:t>
                </a:r>
                <a:r>
                  <a:rPr lang="en-US" altLang="zh-CN" sz="1800" dirty="0">
                    <a:solidFill>
                      <a:srgbClr val="FF0000"/>
                    </a:solidFill>
                  </a:rPr>
                  <a:t>96.4230480692139</a:t>
                </a:r>
                <a:endParaRPr lang="en-US" altLang="zh-CN" sz="1800" b="1" dirty="0">
                  <a:solidFill>
                    <a:srgbClr val="FF0000"/>
                  </a:solidFill>
                </a:endParaRPr>
              </a:p>
              <a:p>
                <a:pPr marL="0" indent="0">
                  <a:buNone/>
                </a:pPr>
                <a:r>
                  <a:rPr lang="en-US" altLang="zh-CN" sz="1800" b="1" dirty="0">
                    <a:solidFill>
                      <a:schemeClr val="tx1"/>
                    </a:solidFill>
                  </a:rPr>
                  <a:t>[3-18-40-47]</a:t>
                </a:r>
              </a:p>
              <a:p>
                <a:pPr marL="0" indent="0">
                  <a:buNone/>
                </a:pPr>
                <a:r>
                  <a:rPr lang="en-US" altLang="zh-CN" sz="1800" dirty="0">
                    <a:solidFill>
                      <a:schemeClr val="tx1"/>
                    </a:solidFill>
                  </a:rPr>
                  <a:t>m(3,18)= 61  theta= 3.5469472883861815.</a:t>
                </a:r>
              </a:p>
              <a:p>
                <a:pPr marL="0" indent="0">
                  <a:buNone/>
                </a:pPr>
                <a:r>
                  <a:rPr lang="en-US" altLang="zh-CN" sz="1800" dirty="0">
                    <a:solidFill>
                      <a:schemeClr val="tx1"/>
                    </a:solidFill>
                  </a:rPr>
                  <a:t> llc= 3.5469472883861815 - </a:t>
                </a:r>
                <a14:m>
                  <m:oMath xmlns:m="http://schemas.openxmlformats.org/officeDocument/2006/math">
                    <m:rad>
                      <m:radPr>
                        <m:degHide m:val="on"/>
                        <m:ctrlPr>
                          <a:rPr lang="en-US" altLang="zh-CN" sz="1800" i="1">
                            <a:solidFill>
                              <a:schemeClr val="tx1"/>
                            </a:solidFill>
                            <a:latin typeface="Cambria Math" panose="02040503050406030204" pitchFamily="18" charset="0"/>
                          </a:rPr>
                        </m:ctrlPr>
                      </m:radPr>
                      <m:deg/>
                      <m:e>
                        <m:f>
                          <m:fPr>
                            <m:ctrlPr>
                              <a:rPr lang="en-US" altLang="zh-CN" sz="1800" i="1">
                                <a:solidFill>
                                  <a:schemeClr val="tx1"/>
                                </a:solidFill>
                                <a:latin typeface="Cambria Math" panose="02040503050406030204" pitchFamily="18" charset="0"/>
                              </a:rPr>
                            </m:ctrlPr>
                          </m:fPr>
                          <m:num>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327</m:t>
                                </m:r>
                              </m:e>
                            </m:d>
                            <m:func>
                              <m:funcPr>
                                <m:ctrlPr>
                                  <a:rPr lang="en-US"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panose="02040503050406030204" pitchFamily="18" charset="0"/>
                                  </a:rPr>
                                  <m:t>ln</m:t>
                                </m:r>
                              </m:fName>
                              <m:e>
                                <m:r>
                                  <a:rPr lang="en-US" altLang="zh-CN" sz="1800" i="1">
                                    <a:solidFill>
                                      <a:schemeClr val="tx1"/>
                                    </a:solidFill>
                                    <a:latin typeface="Cambria Math" panose="02040503050406030204" pitchFamily="18" charset="0"/>
                                  </a:rPr>
                                  <m:t>327</m:t>
                                </m:r>
                              </m:e>
                            </m:func>
                          </m:num>
                          <m:den>
                            <m:r>
                              <a:rPr lang="en-US" altLang="zh-CN" sz="1800" b="0" i="1" smtClean="0">
                                <a:solidFill>
                                  <a:schemeClr val="tx1"/>
                                </a:solidFill>
                                <a:latin typeface="Cambria Math" panose="02040503050406030204" pitchFamily="18" charset="0"/>
                              </a:rPr>
                              <m:t>61</m:t>
                            </m:r>
                          </m:den>
                        </m:f>
                      </m:e>
                    </m:rad>
                  </m:oMath>
                </a14:m>
                <a:r>
                  <a:rPr lang="en-US" altLang="zh-CN" sz="1800" dirty="0">
                    <a:solidFill>
                      <a:schemeClr val="tx1"/>
                    </a:solidFill>
                  </a:rPr>
                  <a:t> + 51.16719842459259 = 49.1429714</a:t>
                </a:r>
              </a:p>
              <a:p>
                <a:pPr marL="0" indent="0">
                  <a:buNone/>
                </a:pPr>
                <a:r>
                  <a:rPr lang="en-US" altLang="zh-CN" sz="1800" dirty="0">
                    <a:solidFill>
                      <a:schemeClr val="tx1"/>
                    </a:solidFill>
                  </a:rPr>
                  <a:t>m(18,40)= 1  theta= 0.007875038926063591 </a:t>
                </a:r>
              </a:p>
              <a:p>
                <a:pPr marL="0" indent="0">
                  <a:buNone/>
                </a:pPr>
                <a:r>
                  <a:rPr lang="en-US" altLang="zh-CN" sz="1800" dirty="0" err="1">
                    <a:solidFill>
                      <a:schemeClr val="tx1"/>
                    </a:solidFill>
                  </a:rPr>
                  <a:t>llc</a:t>
                </a:r>
                <a:r>
                  <a:rPr lang="en-US" altLang="zh-CN" sz="1800" dirty="0">
                    <a:solidFill>
                      <a:schemeClr val="tx1"/>
                    </a:solidFill>
                  </a:rPr>
                  <a:t>= 0.007875038926063591 -</a:t>
                </a:r>
                <a14:m>
                  <m:oMath xmlns:m="http://schemas.openxmlformats.org/officeDocument/2006/math">
                    <m:rad>
                      <m:radPr>
                        <m:degHide m:val="on"/>
                        <m:ctrlPr>
                          <a:rPr lang="en-US" altLang="zh-CN" sz="1800" i="1">
                            <a:solidFill>
                              <a:schemeClr val="tx1"/>
                            </a:solidFill>
                            <a:latin typeface="Cambria Math" panose="02040503050406030204" pitchFamily="18" charset="0"/>
                          </a:rPr>
                        </m:ctrlPr>
                      </m:radPr>
                      <m:deg/>
                      <m:e>
                        <m:f>
                          <m:fPr>
                            <m:ctrlPr>
                              <a:rPr lang="en-US" altLang="zh-CN" sz="1800" i="1">
                                <a:solidFill>
                                  <a:schemeClr val="tx1"/>
                                </a:solidFill>
                                <a:latin typeface="Cambria Math" panose="02040503050406030204" pitchFamily="18" charset="0"/>
                              </a:rPr>
                            </m:ctrlPr>
                          </m:fPr>
                          <m:num>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327</m:t>
                                </m:r>
                              </m:e>
                            </m:d>
                            <m:func>
                              <m:funcPr>
                                <m:ctrlPr>
                                  <a:rPr lang="en-US"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panose="02040503050406030204" pitchFamily="18" charset="0"/>
                                  </a:rPr>
                                  <m:t>ln</m:t>
                                </m:r>
                              </m:fName>
                              <m:e>
                                <m:r>
                                  <a:rPr lang="en-US" altLang="zh-CN" sz="1800" i="1">
                                    <a:solidFill>
                                      <a:schemeClr val="tx1"/>
                                    </a:solidFill>
                                    <a:latin typeface="Cambria Math" panose="02040503050406030204" pitchFamily="18" charset="0"/>
                                  </a:rPr>
                                  <m:t>327</m:t>
                                </m:r>
                              </m:e>
                            </m:func>
                          </m:num>
                          <m:den>
                            <m:r>
                              <a:rPr lang="en-US" altLang="zh-CN" sz="1800" i="1">
                                <a:solidFill>
                                  <a:schemeClr val="tx1"/>
                                </a:solidFill>
                                <a:latin typeface="Cambria Math" panose="02040503050406030204" pitchFamily="18" charset="0"/>
                              </a:rPr>
                              <m:t>61</m:t>
                            </m:r>
                          </m:den>
                        </m:f>
                      </m:e>
                    </m:rad>
                  </m:oMath>
                </a14:m>
                <a:r>
                  <a:rPr lang="en-US" altLang="zh-CN" sz="1800" dirty="0">
                    <a:solidFill>
                      <a:schemeClr val="tx1"/>
                    </a:solidFill>
                  </a:rPr>
                  <a:t>+ 51.16719842459259 = 7.662811101</a:t>
                </a:r>
              </a:p>
              <a:p>
                <a:pPr marL="0" indent="0">
                  <a:buNone/>
                </a:pPr>
                <a:r>
                  <a:rPr lang="en-US" altLang="zh-CN" sz="1800" dirty="0">
                    <a:solidFill>
                      <a:schemeClr val="tx1"/>
                    </a:solidFill>
                  </a:rPr>
                  <a:t>m(40,47) =32 theta=4.298369938213953  </a:t>
                </a:r>
              </a:p>
              <a:p>
                <a:pPr marL="0" indent="0">
                  <a:buNone/>
                </a:pPr>
                <a:r>
                  <a:rPr lang="en-US" altLang="zh-CN" sz="1800" dirty="0">
                    <a:solidFill>
                      <a:schemeClr val="tx1"/>
                    </a:solidFill>
                  </a:rPr>
                  <a:t>  </a:t>
                </a:r>
                <a:r>
                  <a:rPr lang="en-US" altLang="zh-CN" sz="1800" dirty="0" err="1">
                    <a:solidFill>
                      <a:schemeClr val="tx1"/>
                    </a:solidFill>
                  </a:rPr>
                  <a:t>llc</a:t>
                </a:r>
                <a:r>
                  <a:rPr lang="en-US" altLang="zh-CN" sz="1800" dirty="0">
                    <a:solidFill>
                      <a:schemeClr val="tx1"/>
                    </a:solidFill>
                  </a:rPr>
                  <a:t>= 4.298369938213953  - </a:t>
                </a:r>
                <a14:m>
                  <m:oMath xmlns:m="http://schemas.openxmlformats.org/officeDocument/2006/math">
                    <m:rad>
                      <m:radPr>
                        <m:degHide m:val="on"/>
                        <m:ctrlPr>
                          <a:rPr lang="en-US" altLang="zh-CN" sz="1800" i="1">
                            <a:solidFill>
                              <a:schemeClr val="tx1"/>
                            </a:solidFill>
                            <a:latin typeface="Cambria Math" panose="02040503050406030204" pitchFamily="18" charset="0"/>
                          </a:rPr>
                        </m:ctrlPr>
                      </m:radPr>
                      <m:deg/>
                      <m:e>
                        <m:f>
                          <m:fPr>
                            <m:ctrlPr>
                              <a:rPr lang="en-US" altLang="zh-CN" sz="1800" i="1">
                                <a:solidFill>
                                  <a:schemeClr val="tx1"/>
                                </a:solidFill>
                                <a:latin typeface="Cambria Math" panose="02040503050406030204" pitchFamily="18" charset="0"/>
                              </a:rPr>
                            </m:ctrlPr>
                          </m:fPr>
                          <m:num>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327</m:t>
                                </m:r>
                              </m:e>
                            </m:d>
                            <m:func>
                              <m:funcPr>
                                <m:ctrlPr>
                                  <a:rPr lang="en-US"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panose="02040503050406030204" pitchFamily="18" charset="0"/>
                                  </a:rPr>
                                  <m:t>ln</m:t>
                                </m:r>
                              </m:fName>
                              <m:e>
                                <m:r>
                                  <a:rPr lang="en-US" altLang="zh-CN" sz="1800" i="1">
                                    <a:solidFill>
                                      <a:schemeClr val="tx1"/>
                                    </a:solidFill>
                                    <a:latin typeface="Cambria Math" panose="02040503050406030204" pitchFamily="18" charset="0"/>
                                  </a:rPr>
                                  <m:t>327</m:t>
                                </m:r>
                              </m:e>
                            </m:func>
                          </m:num>
                          <m:den>
                            <m:r>
                              <a:rPr lang="en-US" altLang="zh-CN" sz="1800" b="0" i="1" smtClean="0">
                                <a:solidFill>
                                  <a:schemeClr val="tx1"/>
                                </a:solidFill>
                                <a:latin typeface="Cambria Math" panose="02040503050406030204" pitchFamily="18" charset="0"/>
                              </a:rPr>
                              <m:t>32</m:t>
                            </m:r>
                          </m:den>
                        </m:f>
                      </m:e>
                    </m:rad>
                  </m:oMath>
                </a14:m>
                <a:r>
                  <a:rPr lang="en-US" altLang="zh-CN" sz="1800" dirty="0">
                    <a:solidFill>
                      <a:schemeClr val="tx1"/>
                    </a:solidFill>
                  </a:rPr>
                  <a:t> + 51.16719842459259 = 47.77361442</a:t>
                </a:r>
              </a:p>
              <a:p>
                <a:pPr marL="0" indent="0">
                  <a:buNone/>
                </a:pPr>
                <a:r>
                  <a:rPr lang="en-US" altLang="zh-CN" sz="1800" b="1" dirty="0">
                    <a:solidFill>
                      <a:schemeClr val="tx1"/>
                    </a:solidFill>
                  </a:rPr>
                  <a:t>Path weight(</a:t>
                </a:r>
                <a:r>
                  <a:rPr lang="en-US" altLang="zh-CN" sz="1800" b="1" dirty="0" err="1">
                    <a:solidFill>
                      <a:schemeClr val="tx1"/>
                    </a:solidFill>
                  </a:rPr>
                  <a:t>llc</a:t>
                </a:r>
                <a:r>
                  <a:rPr lang="en-US" altLang="zh-CN" sz="1800" b="1" dirty="0">
                    <a:solidFill>
                      <a:schemeClr val="tx1"/>
                    </a:solidFill>
                  </a:rPr>
                  <a:t>) = </a:t>
                </a:r>
                <a:r>
                  <a:rPr lang="en-US" altLang="zh-CN" sz="1800" dirty="0">
                    <a:solidFill>
                      <a:schemeClr val="tx1"/>
                    </a:solidFill>
                  </a:rPr>
                  <a:t>49.1429714+7.662811101+47.77361442= </a:t>
                </a:r>
                <a:r>
                  <a:rPr lang="en-US" altLang="zh-CN" sz="1800" dirty="0">
                    <a:solidFill>
                      <a:srgbClr val="FF0000"/>
                    </a:solidFill>
                  </a:rPr>
                  <a:t>104.5793969</a:t>
                </a:r>
              </a:p>
              <a:p>
                <a:pPr marL="0" indent="0">
                  <a:buNone/>
                </a:pPr>
                <a:r>
                  <a:rPr lang="en-US" altLang="zh-CN" sz="1800" dirty="0" err="1">
                    <a:solidFill>
                      <a:srgbClr val="FF0000"/>
                    </a:solidFill>
                  </a:rPr>
                  <a:t>Path_weight</a:t>
                </a:r>
                <a:r>
                  <a:rPr lang="en-US" altLang="zh-CN" sz="1800" dirty="0">
                    <a:solidFill>
                      <a:srgbClr val="FF0000"/>
                    </a:solidFill>
                  </a:rPr>
                  <a:t> (3,45, 47) &lt; </a:t>
                </a:r>
                <a:r>
                  <a:rPr lang="en-US" altLang="zh-CN" sz="1800" dirty="0" err="1">
                    <a:solidFill>
                      <a:srgbClr val="FF0000"/>
                    </a:solidFill>
                  </a:rPr>
                  <a:t>path_weight</a:t>
                </a:r>
                <a:r>
                  <a:rPr lang="en-US" altLang="zh-CN" sz="1800" dirty="0">
                    <a:solidFill>
                      <a:srgbClr val="FF0000"/>
                    </a:solidFill>
                  </a:rPr>
                  <a:t>(3,18,40,47)</a:t>
                </a:r>
              </a:p>
              <a:p>
                <a:pPr marL="0" indent="0">
                  <a:buNone/>
                </a:pPr>
                <a:r>
                  <a:rPr lang="en-US" altLang="zh-CN" sz="1800" dirty="0">
                    <a:solidFill>
                      <a:srgbClr val="FF0000"/>
                    </a:solidFill>
                  </a:rPr>
                  <a:t>So, in next iteration (3,45,47) is still being selected. </a:t>
                </a:r>
              </a:p>
              <a:p>
                <a:pPr marL="0" indent="0">
                  <a:buNone/>
                </a:pPr>
                <a:endParaRPr lang="en-US" altLang="zh-CN" sz="1800" dirty="0">
                  <a:solidFill>
                    <a:srgbClr val="FF0000"/>
                  </a:solidFill>
                </a:endParaRPr>
              </a:p>
              <a:p>
                <a:pPr marL="0" indent="0">
                  <a:buNone/>
                </a:pPr>
                <a:endParaRPr lang="en-US" altLang="zh-CN" sz="1800" b="1" dirty="0"/>
              </a:p>
              <a:p>
                <a:pPr marL="0" indent="0">
                  <a:buNone/>
                </a:pPr>
                <a:endParaRPr lang="en-US" altLang="zh-CN" sz="1800" b="1" dirty="0"/>
              </a:p>
              <a:p>
                <a:pPr marL="0" indent="0">
                  <a:buNone/>
                </a:pPr>
                <a:endParaRPr lang="en-US" altLang="zh-CN" sz="1800" b="1"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D9206E3-B759-CE43-9F5D-2973F07EEADA}"/>
                  </a:ext>
                </a:extLst>
              </p:cNvPr>
              <p:cNvSpPr>
                <a:spLocks noGrp="1" noRot="1" noChangeAspect="1" noMove="1" noResize="1" noEditPoints="1" noAdjustHandles="1" noChangeArrowheads="1" noChangeShapeType="1" noTextEdit="1"/>
              </p:cNvSpPr>
              <p:nvPr>
                <p:ph idx="1"/>
              </p:nvPr>
            </p:nvSpPr>
            <p:spPr>
              <a:xfrm>
                <a:off x="75411" y="201071"/>
                <a:ext cx="5872901" cy="6850177"/>
              </a:xfrm>
              <a:blipFill>
                <a:blip r:embed="rId2"/>
                <a:stretch>
                  <a:fillRect l="-216" t="-739"/>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4EAF11FF-8D7E-AC48-89CB-D555EAFB67A2}"/>
              </a:ext>
            </a:extLst>
          </p:cNvPr>
          <p:cNvSpPr txBox="1">
            <a:spLocks/>
          </p:cNvSpPr>
          <p:nvPr/>
        </p:nvSpPr>
        <p:spPr>
          <a:xfrm>
            <a:off x="5553172" y="201072"/>
            <a:ext cx="5457336" cy="6337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2C938CF-C6EE-094F-805C-66E8AF9CB546}"/>
                  </a:ext>
                </a:extLst>
              </p:cNvPr>
              <p:cNvSpPr/>
              <p:nvPr/>
            </p:nvSpPr>
            <p:spPr>
              <a:xfrm>
                <a:off x="6102677" y="36136"/>
                <a:ext cx="6096000" cy="6244402"/>
              </a:xfrm>
              <a:prstGeom prst="rect">
                <a:avLst/>
              </a:prstGeom>
            </p:spPr>
            <p:txBody>
              <a:bodyPr>
                <a:spAutoFit/>
              </a:bodyPr>
              <a:lstStyle/>
              <a:p>
                <a:r>
                  <a:rPr lang="en-US" altLang="zh-CN" b="1" dirty="0"/>
                  <a:t>But if we only look at the factor </a:t>
                </a:r>
                <a14:m>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i="1">
                                    <a:latin typeface="Cambria Math" panose="02040503050406030204" pitchFamily="18" charset="0"/>
                                  </a:rPr>
                                  <m:t>𝐿</m:t>
                                </m:r>
                                <m:r>
                                  <a:rPr lang="en-US" altLang="zh-CN" i="1">
                                    <a:latin typeface="Cambria Math" panose="02040503050406030204" pitchFamily="18" charset="0"/>
                                  </a:rPr>
                                  <m:t>+1</m:t>
                                </m:r>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𝑛</m:t>
                                </m:r>
                              </m:e>
                            </m:func>
                          </m:num>
                          <m:den>
                            <m:r>
                              <a:rPr lang="en-US" altLang="zh-CN" i="1">
                                <a:latin typeface="Cambria Math" panose="02040503050406030204" pitchFamily="18" charset="0"/>
                              </a:rPr>
                              <m:t>𝑚</m:t>
                            </m:r>
                            <m:r>
                              <a:rPr lang="en-US" altLang="zh-CN" i="1" baseline="-25000">
                                <a:latin typeface="Cambria Math" panose="02040503050406030204" pitchFamily="18" charset="0"/>
                              </a:rPr>
                              <m:t>𝑖</m:t>
                            </m:r>
                          </m:den>
                        </m:f>
                      </m:e>
                    </m:rad>
                  </m:oMath>
                </a14:m>
                <a:r>
                  <a:rPr lang="en-US" altLang="zh-CN" b="1" dirty="0"/>
                  <a:t> : </a:t>
                </a:r>
              </a:p>
              <a:p>
                <a:r>
                  <a:rPr lang="en-US" altLang="zh-CN" dirty="0"/>
                  <a:t>For path (3,45,47) it is:</a:t>
                </a:r>
              </a:p>
              <a:p>
                <a:r>
                  <a:rPr lang="en-US" altLang="zh-CN" dirty="0"/>
                  <a:t> </a:t>
                </a:r>
                <a14:m>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b="0" i="1">
                                    <a:latin typeface="Cambria Math" panose="02040503050406030204" pitchFamily="18" charset="0"/>
                                  </a:rPr>
                                  <m:t>327</m:t>
                                </m:r>
                              </m:e>
                            </m:d>
                            <m:func>
                              <m:funcPr>
                                <m:ctrlPr>
                                  <a:rPr lang="en-US" altLang="zh-CN" i="1">
                                    <a:latin typeface="Cambria Math" panose="02040503050406030204" pitchFamily="18" charset="0"/>
                                  </a:rPr>
                                </m:ctrlPr>
                              </m:funcPr>
                              <m:fName>
                                <m:r>
                                  <m:rPr>
                                    <m:sty m:val="p"/>
                                  </m:rPr>
                                  <a:rPr lang="en-US" altLang="zh-CN" b="0">
                                    <a:latin typeface="Cambria Math" panose="02040503050406030204" pitchFamily="18" charset="0"/>
                                  </a:rPr>
                                  <m:t>ln</m:t>
                                </m:r>
                              </m:fName>
                              <m:e>
                                <m:r>
                                  <a:rPr lang="en-US" altLang="zh-CN" b="0" i="1">
                                    <a:latin typeface="Cambria Math" panose="02040503050406030204" pitchFamily="18" charset="0"/>
                                  </a:rPr>
                                  <m:t>327</m:t>
                                </m:r>
                              </m:e>
                            </m:func>
                          </m:num>
                          <m:den>
                            <m:r>
                              <a:rPr lang="en-US" altLang="zh-CN" b="0" i="1">
                                <a:latin typeface="Cambria Math" panose="02040503050406030204" pitchFamily="18" charset="0"/>
                              </a:rPr>
                              <m:t>22</m:t>
                            </m:r>
                          </m:den>
                        </m:f>
                      </m:e>
                    </m:rad>
                  </m:oMath>
                </a14:m>
                <a:r>
                  <a:rPr lang="en-US" altLang="zh-CN" dirty="0"/>
                  <a:t> + </a:t>
                </a:r>
                <a14:m>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b="0" i="1">
                                    <a:latin typeface="Cambria Math" panose="02040503050406030204" pitchFamily="18" charset="0"/>
                                  </a:rPr>
                                  <m:t>327</m:t>
                                </m:r>
                              </m:e>
                            </m:d>
                            <m:func>
                              <m:funcPr>
                                <m:ctrlPr>
                                  <a:rPr lang="en-US" altLang="zh-CN" i="1">
                                    <a:latin typeface="Cambria Math" panose="02040503050406030204" pitchFamily="18" charset="0"/>
                                  </a:rPr>
                                </m:ctrlPr>
                              </m:funcPr>
                              <m:fName>
                                <m:r>
                                  <m:rPr>
                                    <m:sty m:val="p"/>
                                  </m:rPr>
                                  <a:rPr lang="en-US" altLang="zh-CN" b="0">
                                    <a:latin typeface="Cambria Math" panose="02040503050406030204" pitchFamily="18" charset="0"/>
                                  </a:rPr>
                                  <m:t>ln</m:t>
                                </m:r>
                              </m:fName>
                              <m:e>
                                <m:r>
                                  <a:rPr lang="en-US" altLang="zh-CN" b="0" i="1">
                                    <a:latin typeface="Cambria Math" panose="02040503050406030204" pitchFamily="18" charset="0"/>
                                  </a:rPr>
                                  <m:t>327</m:t>
                                </m:r>
                              </m:e>
                            </m:func>
                          </m:num>
                          <m:den>
                            <m:r>
                              <a:rPr lang="en-US" altLang="zh-CN" b="0" i="1">
                                <a:latin typeface="Cambria Math" panose="02040503050406030204" pitchFamily="18" charset="0"/>
                              </a:rPr>
                              <m:t>16</m:t>
                            </m:r>
                          </m:den>
                        </m:f>
                      </m:e>
                    </m:rad>
                  </m:oMath>
                </a14:m>
                <a:r>
                  <a:rPr lang="en-US" altLang="zh-CN" dirty="0"/>
                  <a:t>= 20.1549111,</a:t>
                </a:r>
              </a:p>
              <a:p>
                <a:r>
                  <a:rPr lang="en-US" altLang="zh-CN" dirty="0"/>
                  <a:t> in </a:t>
                </a:r>
                <a:r>
                  <a:rPr lang="en-US" altLang="zh-CN" dirty="0" err="1"/>
                  <a:t>orginal</a:t>
                </a:r>
                <a:r>
                  <a:rPr lang="en-US" altLang="zh-CN" dirty="0"/>
                  <a:t> form path weight: </a:t>
                </a:r>
              </a:p>
              <a:p>
                <a:r>
                  <a:rPr lang="en-US" altLang="zh-CN" dirty="0"/>
                  <a:t>theta(3,45)+ theta(45,47) – </a:t>
                </a:r>
                <a14:m>
                  <m:oMath xmlns:m="http://schemas.openxmlformats.org/officeDocument/2006/math">
                    <m:r>
                      <a:rPr lang="en-US" altLang="zh-CN" b="0">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b="0" i="1">
                                    <a:latin typeface="Cambria Math" panose="02040503050406030204" pitchFamily="18" charset="0"/>
                                  </a:rPr>
                                  <m:t>327</m:t>
                                </m:r>
                              </m:e>
                            </m:d>
                            <m:func>
                              <m:funcPr>
                                <m:ctrlPr>
                                  <a:rPr lang="en-US" altLang="zh-CN" i="1">
                                    <a:latin typeface="Cambria Math" panose="02040503050406030204" pitchFamily="18" charset="0"/>
                                  </a:rPr>
                                </m:ctrlPr>
                              </m:funcPr>
                              <m:fName>
                                <m:r>
                                  <m:rPr>
                                    <m:sty m:val="p"/>
                                  </m:rPr>
                                  <a:rPr lang="en-US" altLang="zh-CN" b="0">
                                    <a:latin typeface="Cambria Math" panose="02040503050406030204" pitchFamily="18" charset="0"/>
                                  </a:rPr>
                                  <m:t>ln</m:t>
                                </m:r>
                              </m:fName>
                              <m:e>
                                <m:r>
                                  <a:rPr lang="en-US" altLang="zh-CN" b="0" i="1">
                                    <a:latin typeface="Cambria Math" panose="02040503050406030204" pitchFamily="18" charset="0"/>
                                  </a:rPr>
                                  <m:t>327</m:t>
                                </m:r>
                              </m:e>
                            </m:func>
                          </m:num>
                          <m:den>
                            <m:r>
                              <a:rPr lang="en-US" altLang="zh-CN" b="0" i="1">
                                <a:latin typeface="Cambria Math" panose="02040503050406030204" pitchFamily="18" charset="0"/>
                              </a:rPr>
                              <m:t>22</m:t>
                            </m:r>
                          </m:den>
                        </m:f>
                      </m:e>
                    </m:rad>
                  </m:oMath>
                </a14:m>
                <a:r>
                  <a:rPr lang="en-US" altLang="zh-CN" dirty="0"/>
                  <a:t> + </a:t>
                </a:r>
                <a14:m>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b="0" i="1">
                                    <a:latin typeface="Cambria Math" panose="02040503050406030204" pitchFamily="18" charset="0"/>
                                  </a:rPr>
                                  <m:t>327</m:t>
                                </m:r>
                              </m:e>
                            </m:d>
                            <m:func>
                              <m:funcPr>
                                <m:ctrlPr>
                                  <a:rPr lang="en-US" altLang="zh-CN" i="1">
                                    <a:latin typeface="Cambria Math" panose="02040503050406030204" pitchFamily="18" charset="0"/>
                                  </a:rPr>
                                </m:ctrlPr>
                              </m:funcPr>
                              <m:fName>
                                <m:r>
                                  <m:rPr>
                                    <m:sty m:val="p"/>
                                  </m:rPr>
                                  <a:rPr lang="en-US" altLang="zh-CN" b="0">
                                    <a:latin typeface="Cambria Math" panose="02040503050406030204" pitchFamily="18" charset="0"/>
                                  </a:rPr>
                                  <m:t>ln</m:t>
                                </m:r>
                              </m:fName>
                              <m:e>
                                <m:r>
                                  <a:rPr lang="en-US" altLang="zh-CN" b="0" i="1">
                                    <a:latin typeface="Cambria Math" panose="02040503050406030204" pitchFamily="18" charset="0"/>
                                  </a:rPr>
                                  <m:t>327</m:t>
                                </m:r>
                              </m:e>
                            </m:func>
                          </m:num>
                          <m:den>
                            <m:r>
                              <a:rPr lang="en-US" altLang="zh-CN" b="0" i="1">
                                <a:latin typeface="Cambria Math" panose="02040503050406030204" pitchFamily="18" charset="0"/>
                              </a:rPr>
                              <m:t>16</m:t>
                            </m:r>
                          </m:den>
                        </m:f>
                      </m:e>
                    </m:rad>
                    <m:r>
                      <a:rPr lang="en-US" altLang="zh-CN" b="0" i="1">
                        <a:latin typeface="Cambria Math" panose="02040503050406030204" pitchFamily="18" charset="0"/>
                      </a:rPr>
                      <m:t> </m:t>
                    </m:r>
                  </m:oMath>
                </a14:m>
                <a:r>
                  <a:rPr lang="en-US" altLang="zh-CN" dirty="0"/>
                  <a:t>) = −5.705377074</a:t>
                </a:r>
              </a:p>
              <a:p>
                <a:endParaRPr lang="en-US" altLang="zh-CN" dirty="0"/>
              </a:p>
              <a:p>
                <a:r>
                  <a:rPr lang="en-US" altLang="zh-CN" dirty="0"/>
                  <a:t>For path (3,18,40,47) it is: </a:t>
                </a:r>
              </a:p>
              <a:p>
                <a14:m>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b="0" i="1">
                                    <a:latin typeface="Cambria Math" panose="02040503050406030204" pitchFamily="18" charset="0"/>
                                  </a:rPr>
                                  <m:t>327</m:t>
                                </m:r>
                              </m:e>
                            </m:d>
                            <m:func>
                              <m:funcPr>
                                <m:ctrlPr>
                                  <a:rPr lang="en-US" altLang="zh-CN" i="1">
                                    <a:latin typeface="Cambria Math" panose="02040503050406030204" pitchFamily="18" charset="0"/>
                                  </a:rPr>
                                </m:ctrlPr>
                              </m:funcPr>
                              <m:fName>
                                <m:r>
                                  <m:rPr>
                                    <m:sty m:val="p"/>
                                  </m:rPr>
                                  <a:rPr lang="en-US" altLang="zh-CN" b="0">
                                    <a:latin typeface="Cambria Math" panose="02040503050406030204" pitchFamily="18" charset="0"/>
                                  </a:rPr>
                                  <m:t>ln</m:t>
                                </m:r>
                              </m:fName>
                              <m:e>
                                <m:r>
                                  <a:rPr lang="en-US" altLang="zh-CN" b="0" i="1">
                                    <a:latin typeface="Cambria Math" panose="02040503050406030204" pitchFamily="18" charset="0"/>
                                  </a:rPr>
                                  <m:t>327</m:t>
                                </m:r>
                              </m:e>
                            </m:func>
                          </m:num>
                          <m:den>
                            <m:r>
                              <a:rPr lang="en-US" altLang="zh-CN" b="0" i="1">
                                <a:latin typeface="Cambria Math" panose="02040503050406030204" pitchFamily="18" charset="0"/>
                              </a:rPr>
                              <m:t>61</m:t>
                            </m:r>
                          </m:den>
                        </m:f>
                      </m:e>
                    </m:rad>
                    <m:r>
                      <a:rPr lang="en-US" altLang="zh-CN" b="0">
                        <a:latin typeface="Cambria Math" panose="02040503050406030204" pitchFamily="18" charset="0"/>
                      </a:rPr>
                      <m:t>+</m:t>
                    </m:r>
                  </m:oMath>
                </a14:m>
                <a:r>
                  <a:rPr lang="en-US" altLang="zh-CN" dirty="0"/>
                  <a:t> </a:t>
                </a:r>
                <a14:m>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b="0" i="1">
                                    <a:latin typeface="Cambria Math" panose="02040503050406030204" pitchFamily="18" charset="0"/>
                                  </a:rPr>
                                  <m:t>327</m:t>
                                </m:r>
                              </m:e>
                            </m:d>
                            <m:func>
                              <m:funcPr>
                                <m:ctrlPr>
                                  <a:rPr lang="en-US" altLang="zh-CN" i="1">
                                    <a:latin typeface="Cambria Math" panose="02040503050406030204" pitchFamily="18" charset="0"/>
                                  </a:rPr>
                                </m:ctrlPr>
                              </m:funcPr>
                              <m:fName>
                                <m:r>
                                  <m:rPr>
                                    <m:sty m:val="p"/>
                                  </m:rPr>
                                  <a:rPr lang="en-US" altLang="zh-CN" b="0">
                                    <a:latin typeface="Cambria Math" panose="02040503050406030204" pitchFamily="18" charset="0"/>
                                  </a:rPr>
                                  <m:t>ln</m:t>
                                </m:r>
                              </m:fName>
                              <m:e>
                                <m:r>
                                  <a:rPr lang="en-US" altLang="zh-CN" b="0" i="1">
                                    <a:latin typeface="Cambria Math" panose="02040503050406030204" pitchFamily="18" charset="0"/>
                                  </a:rPr>
                                  <m:t>327</m:t>
                                </m:r>
                              </m:e>
                            </m:func>
                          </m:num>
                          <m:den>
                            <m:r>
                              <a:rPr lang="en-US" altLang="zh-CN" b="0" i="1">
                                <a:latin typeface="Cambria Math" panose="02040503050406030204" pitchFamily="18" charset="0"/>
                              </a:rPr>
                              <m:t>1</m:t>
                            </m:r>
                          </m:den>
                        </m:f>
                      </m:e>
                    </m:rad>
                  </m:oMath>
                </a14:m>
                <a:r>
                  <a:rPr lang="en-US" altLang="zh-CN" dirty="0"/>
                  <a:t>+ </a:t>
                </a:r>
                <a14:m>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b="0" i="1">
                                    <a:latin typeface="Cambria Math" panose="02040503050406030204" pitchFamily="18" charset="0"/>
                                  </a:rPr>
                                  <m:t>327</m:t>
                                </m:r>
                              </m:e>
                            </m:d>
                            <m:func>
                              <m:funcPr>
                                <m:ctrlPr>
                                  <a:rPr lang="en-US" altLang="zh-CN" i="1">
                                    <a:latin typeface="Cambria Math" panose="02040503050406030204" pitchFamily="18" charset="0"/>
                                  </a:rPr>
                                </m:ctrlPr>
                              </m:funcPr>
                              <m:fName>
                                <m:r>
                                  <m:rPr>
                                    <m:sty m:val="p"/>
                                  </m:rPr>
                                  <a:rPr lang="en-US" altLang="zh-CN" b="0">
                                    <a:latin typeface="Cambria Math" panose="02040503050406030204" pitchFamily="18" charset="0"/>
                                  </a:rPr>
                                  <m:t>ln</m:t>
                                </m:r>
                              </m:fName>
                              <m:e>
                                <m:r>
                                  <a:rPr lang="en-US" altLang="zh-CN" b="0" i="1">
                                    <a:latin typeface="Cambria Math" panose="02040503050406030204" pitchFamily="18" charset="0"/>
                                  </a:rPr>
                                  <m:t>327</m:t>
                                </m:r>
                              </m:e>
                            </m:func>
                          </m:num>
                          <m:den>
                            <m:r>
                              <a:rPr lang="en-US" altLang="zh-CN" b="0" i="1">
                                <a:latin typeface="Cambria Math" panose="02040503050406030204" pitchFamily="18" charset="0"/>
                              </a:rPr>
                              <m:t>32</m:t>
                            </m:r>
                          </m:den>
                        </m:f>
                      </m:e>
                    </m:rad>
                  </m:oMath>
                </a14:m>
                <a:r>
                  <a:rPr lang="en-US" altLang="zh-CN" dirty="0"/>
                  <a:t>= 56.77539062</a:t>
                </a:r>
              </a:p>
              <a:p>
                <a:r>
                  <a:rPr lang="en-US" altLang="zh-CN" dirty="0"/>
                  <a:t>Theta(3,18) +theta(18,40)+theta(40,47)- </a:t>
                </a:r>
                <a14:m>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b="0" i="1">
                                    <a:latin typeface="Cambria Math" panose="02040503050406030204" pitchFamily="18" charset="0"/>
                                  </a:rPr>
                                  <m:t>327</m:t>
                                </m:r>
                              </m:e>
                            </m:d>
                            <m:func>
                              <m:funcPr>
                                <m:ctrlPr>
                                  <a:rPr lang="en-US" altLang="zh-CN" i="1">
                                    <a:latin typeface="Cambria Math" panose="02040503050406030204" pitchFamily="18" charset="0"/>
                                  </a:rPr>
                                </m:ctrlPr>
                              </m:funcPr>
                              <m:fName>
                                <m:r>
                                  <m:rPr>
                                    <m:sty m:val="p"/>
                                  </m:rPr>
                                  <a:rPr lang="en-US" altLang="zh-CN" b="0">
                                    <a:latin typeface="Cambria Math" panose="02040503050406030204" pitchFamily="18" charset="0"/>
                                  </a:rPr>
                                  <m:t>ln</m:t>
                                </m:r>
                              </m:fName>
                              <m:e>
                                <m:r>
                                  <a:rPr lang="en-US" altLang="zh-CN" b="0" i="1">
                                    <a:latin typeface="Cambria Math" panose="02040503050406030204" pitchFamily="18" charset="0"/>
                                  </a:rPr>
                                  <m:t>327</m:t>
                                </m:r>
                              </m:e>
                            </m:func>
                          </m:num>
                          <m:den>
                            <m:r>
                              <a:rPr lang="en-US" altLang="zh-CN" b="0" i="1">
                                <a:latin typeface="Cambria Math" panose="02040503050406030204" pitchFamily="18" charset="0"/>
                              </a:rPr>
                              <m:t>61</m:t>
                            </m:r>
                          </m:den>
                        </m:f>
                      </m:e>
                    </m:rad>
                  </m:oMath>
                </a14:m>
                <a:r>
                  <a:rPr lang="en-US" altLang="zh-CN" dirty="0"/>
                  <a:t>+ </a:t>
                </a:r>
                <a14:m>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b="0" i="1">
                                    <a:latin typeface="Cambria Math" panose="02040503050406030204" pitchFamily="18" charset="0"/>
                                  </a:rPr>
                                  <m:t>327</m:t>
                                </m:r>
                              </m:e>
                            </m:d>
                            <m:func>
                              <m:funcPr>
                                <m:ctrlPr>
                                  <a:rPr lang="en-US" altLang="zh-CN" i="1">
                                    <a:latin typeface="Cambria Math" panose="02040503050406030204" pitchFamily="18" charset="0"/>
                                  </a:rPr>
                                </m:ctrlPr>
                              </m:funcPr>
                              <m:fName>
                                <m:r>
                                  <m:rPr>
                                    <m:sty m:val="p"/>
                                  </m:rPr>
                                  <a:rPr lang="en-US" altLang="zh-CN" b="0">
                                    <a:latin typeface="Cambria Math" panose="02040503050406030204" pitchFamily="18" charset="0"/>
                                  </a:rPr>
                                  <m:t>ln</m:t>
                                </m:r>
                              </m:fName>
                              <m:e>
                                <m:r>
                                  <a:rPr lang="en-US" altLang="zh-CN" b="0" i="1">
                                    <a:latin typeface="Cambria Math" panose="02040503050406030204" pitchFamily="18" charset="0"/>
                                  </a:rPr>
                                  <m:t>327</m:t>
                                </m:r>
                              </m:e>
                            </m:func>
                          </m:num>
                          <m:den>
                            <m:r>
                              <a:rPr lang="en-US" altLang="zh-CN" b="0" i="1">
                                <a:latin typeface="Cambria Math" panose="02040503050406030204" pitchFamily="18" charset="0"/>
                              </a:rPr>
                              <m:t>61</m:t>
                            </m:r>
                          </m:den>
                        </m:f>
                      </m:e>
                    </m:rad>
                  </m:oMath>
                </a14:m>
                <a:r>
                  <a:rPr lang="en-US" altLang="zh-CN" dirty="0"/>
                  <a:t>+ </a:t>
                </a:r>
                <a14:m>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b="0" i="1">
                                    <a:latin typeface="Cambria Math" panose="02040503050406030204" pitchFamily="18" charset="0"/>
                                  </a:rPr>
                                  <m:t>327</m:t>
                                </m:r>
                              </m:e>
                            </m:d>
                            <m:func>
                              <m:funcPr>
                                <m:ctrlPr>
                                  <a:rPr lang="en-US" altLang="zh-CN" i="1">
                                    <a:latin typeface="Cambria Math" panose="02040503050406030204" pitchFamily="18" charset="0"/>
                                  </a:rPr>
                                </m:ctrlPr>
                              </m:funcPr>
                              <m:fName>
                                <m:r>
                                  <m:rPr>
                                    <m:sty m:val="p"/>
                                  </m:rPr>
                                  <a:rPr lang="en-US" altLang="zh-CN" b="0">
                                    <a:latin typeface="Cambria Math" panose="02040503050406030204" pitchFamily="18" charset="0"/>
                                  </a:rPr>
                                  <m:t>ln</m:t>
                                </m:r>
                              </m:fName>
                              <m:e>
                                <m:r>
                                  <a:rPr lang="en-US" altLang="zh-CN" b="0" i="1">
                                    <a:latin typeface="Cambria Math" panose="02040503050406030204" pitchFamily="18" charset="0"/>
                                  </a:rPr>
                                  <m:t>327</m:t>
                                </m:r>
                              </m:e>
                            </m:func>
                          </m:num>
                          <m:den>
                            <m:r>
                              <a:rPr lang="en-US" altLang="zh-CN" b="0" i="1">
                                <a:latin typeface="Cambria Math" panose="02040503050406030204" pitchFamily="18" charset="0"/>
                              </a:rPr>
                              <m:t>32</m:t>
                            </m:r>
                          </m:den>
                        </m:f>
                      </m:e>
                    </m:rad>
                  </m:oMath>
                </a14:m>
                <a:r>
                  <a:rPr lang="en-US" altLang="zh-CN" dirty="0"/>
                  <a:t>= −48.92219835</a:t>
                </a:r>
              </a:p>
              <a:p>
                <a:r>
                  <a:rPr lang="en-US" altLang="zh-CN" dirty="0"/>
                  <a:t>So, If we consider the original policy and negative weights:</a:t>
                </a:r>
              </a:p>
              <a:p>
                <a:r>
                  <a:rPr lang="en-US" altLang="zh-CN" dirty="0" err="1">
                    <a:solidFill>
                      <a:srgbClr val="FF0000"/>
                    </a:solidFill>
                  </a:rPr>
                  <a:t>Path_weight</a:t>
                </a:r>
                <a:r>
                  <a:rPr lang="en-US" altLang="zh-CN" dirty="0">
                    <a:solidFill>
                      <a:srgbClr val="FF0000"/>
                    </a:solidFill>
                  </a:rPr>
                  <a:t>(3, 45, 47) &gt; </a:t>
                </a:r>
                <a:r>
                  <a:rPr lang="en-US" altLang="zh-CN" dirty="0" err="1">
                    <a:solidFill>
                      <a:srgbClr val="FF0000"/>
                    </a:solidFill>
                  </a:rPr>
                  <a:t>path_weight</a:t>
                </a:r>
                <a:r>
                  <a:rPr lang="en-US" altLang="zh-CN" dirty="0">
                    <a:solidFill>
                      <a:srgbClr val="FF0000"/>
                    </a:solidFill>
                  </a:rPr>
                  <a:t>(3,18,40,47), in </a:t>
                </a:r>
                <a:r>
                  <a:rPr lang="en-US" altLang="zh-CN" dirty="0"/>
                  <a:t>this case, path(3,45, 47) should not be selected in the next iteration, but in our application, it still select path (3,45,47) due to the additional offset it adds.</a:t>
                </a:r>
              </a:p>
            </p:txBody>
          </p:sp>
        </mc:Choice>
        <mc:Fallback xmlns="">
          <p:sp>
            <p:nvSpPr>
              <p:cNvPr id="2" name="Rectangle 1">
                <a:extLst>
                  <a:ext uri="{FF2B5EF4-FFF2-40B4-BE49-F238E27FC236}">
                    <a16:creationId xmlns:a16="http://schemas.microsoft.com/office/drawing/2014/main" id="{22C938CF-C6EE-094F-805C-66E8AF9CB546}"/>
                  </a:ext>
                </a:extLst>
              </p:cNvPr>
              <p:cNvSpPr>
                <a:spLocks noRot="1" noChangeAspect="1" noMove="1" noResize="1" noEditPoints="1" noAdjustHandles="1" noChangeArrowheads="1" noChangeShapeType="1" noTextEdit="1"/>
              </p:cNvSpPr>
              <p:nvPr/>
            </p:nvSpPr>
            <p:spPr>
              <a:xfrm>
                <a:off x="6102677" y="36136"/>
                <a:ext cx="6096000" cy="6244402"/>
              </a:xfrm>
              <a:prstGeom prst="rect">
                <a:avLst/>
              </a:prstGeom>
              <a:blipFill>
                <a:blip r:embed="rId3"/>
                <a:stretch>
                  <a:fillRect l="-832" b="-609"/>
                </a:stretch>
              </a:blipFill>
            </p:spPr>
            <p:txBody>
              <a:bodyPr/>
              <a:lstStyle/>
              <a:p>
                <a:r>
                  <a:rPr lang="en-US">
                    <a:noFill/>
                  </a:rPr>
                  <a:t> </a:t>
                </a:r>
              </a:p>
            </p:txBody>
          </p:sp>
        </mc:Fallback>
      </mc:AlternateContent>
    </p:spTree>
    <p:extLst>
      <p:ext uri="{BB962C8B-B14F-4D97-AF65-F5344CB8AC3E}">
        <p14:creationId xmlns:p14="http://schemas.microsoft.com/office/powerpoint/2010/main" val="1749396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EAF11FF-8D7E-AC48-89CB-D555EAFB67A2}"/>
              </a:ext>
            </a:extLst>
          </p:cNvPr>
          <p:cNvSpPr txBox="1">
            <a:spLocks/>
          </p:cNvSpPr>
          <p:nvPr/>
        </p:nvSpPr>
        <p:spPr>
          <a:xfrm>
            <a:off x="5553172" y="201072"/>
            <a:ext cx="5457336" cy="6337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EE4BEE6-151B-CE4F-8085-D0DE8E7B2E68}"/>
                  </a:ext>
                </a:extLst>
              </p:cNvPr>
              <p:cNvSpPr>
                <a:spLocks noGrp="1"/>
              </p:cNvSpPr>
              <p:nvPr>
                <p:ph idx="1"/>
              </p:nvPr>
            </p:nvSpPr>
            <p:spPr>
              <a:xfrm>
                <a:off x="295372" y="318940"/>
                <a:ext cx="11525840" cy="5355996"/>
              </a:xfrm>
            </p:spPr>
            <p:txBody>
              <a:bodyPr>
                <a:normAutofit lnSpcReduction="10000"/>
              </a:bodyPr>
              <a:lstStyle/>
              <a:p>
                <a:pPr marL="0" indent="0">
                  <a:buNone/>
                </a:pPr>
                <a:r>
                  <a:rPr lang="en-US" dirty="0"/>
                  <a:t>Considering the previous issue,  I modified the </a:t>
                </a:r>
                <a:r>
                  <a:rPr lang="en-US" dirty="0" err="1"/>
                  <a:t>llc</a:t>
                </a:r>
                <a:r>
                  <a:rPr lang="en-US" dirty="0"/>
                  <a:t> policy formular as follow in order to keep its original property:</a:t>
                </a:r>
              </a:p>
              <a:p>
                <a:pPr marL="0" indent="0">
                  <a:buNone/>
                </a:pPr>
                <a:r>
                  <a:rPr lang="en-US" altLang="zh-CN" dirty="0"/>
                  <a:t>Modified version3:  </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arg</m:t>
                        </m:r>
                      </m:fName>
                      <m:e>
                        <m:r>
                          <a:rPr lang="en-US" altLang="zh-CN" i="1">
                            <a:latin typeface="Cambria Math" panose="02040503050406030204" pitchFamily="18" charset="0"/>
                          </a:rPr>
                          <m:t>𝑚𝑖𝑛</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𝐴𝑛</m:t>
                            </m:r>
                          </m:sub>
                          <m:sup/>
                          <m:e>
                            <m:r>
                              <a:rPr lang="en-US" altLang="zh-CN" i="1">
                                <a:latin typeface="Cambria Math" panose="02040503050406030204" pitchFamily="18" charset="0"/>
                              </a:rPr>
                              <m:t>  </m:t>
                            </m:r>
                            <m:r>
                              <a:rPr lang="en-US" altLang="zh-CN" i="1">
                                <a:latin typeface="Cambria Math" panose="02040503050406030204" pitchFamily="18" charset="0"/>
                              </a:rPr>
                              <m:t>𝑎𝑖</m:t>
                            </m:r>
                            <m:r>
                              <a:rPr lang="en-US" altLang="zh-CN" i="1">
                                <a:latin typeface="Cambria Math" panose="02040503050406030204" pitchFamily="18" charset="0"/>
                              </a:rPr>
                              <m:t> ( </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𝜃</m:t>
                                </m:r>
                              </m:e>
                            </m:acc>
                            <m:r>
                              <a:rPr lang="en-US" altLang="zh-CN" i="1">
                                <a:latin typeface="Cambria Math" panose="02040503050406030204" pitchFamily="18" charset="0"/>
                              </a:rPr>
                              <m:t>−</m:t>
                            </m:r>
                            <m:r>
                              <a:rPr lang="zh-CN" altLang="en-US" i="1">
                                <a:latin typeface="Cambria Math" panose="02040503050406030204" pitchFamily="18" charset="0"/>
                              </a:rPr>
                              <m:t> </m:t>
                            </m:r>
                            <m:r>
                              <a:rPr lang="zh-CN" altLang="en-US" i="1">
                                <a:solidFill>
                                  <a:srgbClr val="FF0000"/>
                                </a:solidFill>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i="1">
                                            <a:latin typeface="Cambria Math" panose="02040503050406030204" pitchFamily="18" charset="0"/>
                                          </a:rPr>
                                          <m:t>𝐿</m:t>
                                        </m:r>
                                        <m:r>
                                          <a:rPr lang="en-US" altLang="zh-CN" i="1">
                                            <a:latin typeface="Cambria Math" panose="02040503050406030204" pitchFamily="18" charset="0"/>
                                          </a:rPr>
                                          <m:t>+1</m:t>
                                        </m:r>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𝑛</m:t>
                                        </m:r>
                                      </m:e>
                                    </m:func>
                                  </m:num>
                                  <m:den>
                                    <m:r>
                                      <a:rPr lang="en-US" altLang="zh-CN" i="1">
                                        <a:latin typeface="Cambria Math" panose="02040503050406030204" pitchFamily="18" charset="0"/>
                                      </a:rPr>
                                      <m:t>𝑚</m:t>
                                    </m:r>
                                    <m:r>
                                      <a:rPr lang="en-US" altLang="zh-CN" i="1" baseline="-25000">
                                        <a:latin typeface="Cambria Math" panose="02040503050406030204" pitchFamily="18" charset="0"/>
                                      </a:rPr>
                                      <m:t>𝑖</m:t>
                                    </m:r>
                                  </m:den>
                                </m:f>
                              </m:e>
                            </m:rad>
                          </m:e>
                        </m:nary>
                      </m:e>
                    </m:func>
                    <m:r>
                      <a:rPr lang="en-US" altLang="zh-CN">
                        <a:latin typeface="Cambria Math" panose="02040503050406030204" pitchFamily="18" charset="0"/>
                      </a:rPr>
                      <m:t> )</m:t>
                    </m:r>
                  </m:oMath>
                </a14:m>
                <a:r>
                  <a:rPr lang="en-US" altLang="zh-CN" dirty="0"/>
                  <a:t>  </a:t>
                </a:r>
                <a14:m>
                  <m:oMath xmlns:m="http://schemas.openxmlformats.org/officeDocument/2006/math">
                    <m:r>
                      <a:rPr lang="en-US" altLang="zh-CN" i="1" dirty="0" smtClean="0">
                        <a:solidFill>
                          <a:srgbClr val="FF0000"/>
                        </a:solidFill>
                        <a:latin typeface="Cambria Math" panose="02040503050406030204" pitchFamily="18" charset="0"/>
                        <a:ea typeface="Cambria Math" panose="02040503050406030204" pitchFamily="18" charset="0"/>
                      </a:rPr>
                      <m:t>𝜕𝜖</m:t>
                    </m:r>
                    <m:r>
                      <a:rPr lang="en-US" altLang="zh-CN" b="0" i="1" dirty="0" smtClean="0">
                        <a:solidFill>
                          <a:srgbClr val="FF0000"/>
                        </a:solidFill>
                        <a:latin typeface="Cambria Math" panose="02040503050406030204" pitchFamily="18" charset="0"/>
                        <a:ea typeface="Cambria Math" panose="02040503050406030204" pitchFamily="18" charset="0"/>
                      </a:rPr>
                      <m:t>(0, 1]</m:t>
                    </m:r>
                  </m:oMath>
                </a14:m>
                <a:endParaRPr lang="en-US" altLang="zh-CN" dirty="0">
                  <a:solidFill>
                    <a:srgbClr val="FF0000"/>
                  </a:solidFill>
                </a:endParaRPr>
              </a:p>
              <a:p>
                <a:pPr marL="0" indent="0">
                  <a:buNone/>
                </a:pPr>
                <a:r>
                  <a:rPr lang="en-US" dirty="0"/>
                  <a:t>To guarantee the factor from</a:t>
                </a:r>
                <a:r>
                  <a:rPr lang="zh-CN" altLang="en-US" dirty="0"/>
                  <a:t> </a:t>
                </a:r>
                <a:r>
                  <a:rPr lang="en-US" dirty="0"/>
                  <a:t>going to negative.</a:t>
                </a:r>
              </a:p>
              <a:p>
                <a:pPr marL="0" indent="0">
                  <a:buNone/>
                </a:pPr>
                <a:endParaRPr lang="en-US" dirty="0"/>
              </a:p>
              <a:p>
                <a:pPr marL="0" indent="0">
                  <a:buNone/>
                </a:pPr>
                <a:r>
                  <a:rPr lang="en-US" dirty="0"/>
                  <a:t>With 50</a:t>
                </a:r>
                <a:r>
                  <a:rPr lang="zh-CN" altLang="en-US" dirty="0"/>
                  <a:t> </a:t>
                </a:r>
                <a:r>
                  <a:rPr lang="en-US" altLang="zh-CN" dirty="0"/>
                  <a:t>n</a:t>
                </a:r>
                <a:r>
                  <a:rPr lang="en-US" dirty="0"/>
                  <a:t>odes: </a:t>
                </a:r>
              </a:p>
              <a:p>
                <a:pPr marL="0" indent="0">
                  <a:buNone/>
                </a:pPr>
                <a:r>
                  <a:rPr lang="en-US" dirty="0" err="1"/>
                  <a:t>Alpa</a:t>
                </a:r>
                <a:r>
                  <a:rPr lang="en-US" dirty="0"/>
                  <a:t>=0.</a:t>
                </a:r>
                <a:r>
                  <a:rPr lang="en-US" altLang="zh-CN" dirty="0"/>
                  <a:t>1</a:t>
                </a:r>
                <a:r>
                  <a:rPr lang="en-US" dirty="0"/>
                  <a:t> </a:t>
                </a:r>
              </a:p>
              <a:p>
                <a:pPr marL="0" indent="0">
                  <a:buNone/>
                </a:pPr>
                <a:endParaRPr lang="en-US" dirty="0"/>
              </a:p>
              <a:p>
                <a:pPr marL="0" indent="0">
                  <a:buNone/>
                </a:pPr>
                <a:endParaRPr lang="en-US" dirty="0"/>
              </a:p>
              <a:p>
                <a:pPr marL="0" indent="0">
                  <a:buNone/>
                </a:pPr>
                <a:r>
                  <a:rPr lang="en-US" dirty="0"/>
                  <a:t>With 20 nodes:</a:t>
                </a:r>
              </a:p>
              <a:p>
                <a:pPr marL="0" indent="0">
                  <a:buNone/>
                </a:pPr>
                <a:r>
                  <a:rPr lang="en-US" dirty="0" err="1"/>
                  <a:t>Alpa</a:t>
                </a:r>
                <a:r>
                  <a:rPr lang="en-US" dirty="0"/>
                  <a:t>=0.6</a:t>
                </a:r>
              </a:p>
              <a:p>
                <a:pPr marL="0" indent="0">
                  <a:buNone/>
                </a:pPr>
                <a:endParaRPr lang="en-US" dirty="0"/>
              </a:p>
              <a:p>
                <a:pPr marL="0" indent="0">
                  <a:buNone/>
                </a:pPr>
                <a:endParaRPr lang="en-US" dirty="0"/>
              </a:p>
              <a:p>
                <a:pPr marL="0" indent="0">
                  <a:buNone/>
                </a:pPr>
                <a:endParaRPr lang="en-US" dirty="0"/>
              </a:p>
            </p:txBody>
          </p:sp>
        </mc:Choice>
        <mc:Fallback xmlns="">
          <p:sp>
            <p:nvSpPr>
              <p:cNvPr id="6" name="Content Placeholder 5">
                <a:extLst>
                  <a:ext uri="{FF2B5EF4-FFF2-40B4-BE49-F238E27FC236}">
                    <a16:creationId xmlns:a16="http://schemas.microsoft.com/office/drawing/2014/main" id="{4EE4BEE6-151B-CE4F-8085-D0DE8E7B2E68}"/>
                  </a:ext>
                </a:extLst>
              </p:cNvPr>
              <p:cNvSpPr>
                <a:spLocks noGrp="1" noRot="1" noChangeAspect="1" noMove="1" noResize="1" noEditPoints="1" noAdjustHandles="1" noChangeArrowheads="1" noChangeShapeType="1" noTextEdit="1"/>
              </p:cNvSpPr>
              <p:nvPr>
                <p:ph idx="1"/>
              </p:nvPr>
            </p:nvSpPr>
            <p:spPr>
              <a:xfrm>
                <a:off x="295372" y="318940"/>
                <a:ext cx="11525840" cy="5355996"/>
              </a:xfrm>
              <a:blipFill>
                <a:blip r:embed="rId2"/>
                <a:stretch>
                  <a:fillRect l="-1101" t="-2600" b="-3073"/>
                </a:stretch>
              </a:blipFill>
            </p:spPr>
            <p:txBody>
              <a:bodyPr/>
              <a:lstStyle/>
              <a:p>
                <a:r>
                  <a:rPr lang="en-US">
                    <a:noFill/>
                  </a:rPr>
                  <a:t> </a:t>
                </a:r>
              </a:p>
            </p:txBody>
          </p:sp>
        </mc:Fallback>
      </mc:AlternateContent>
    </p:spTree>
    <p:extLst>
      <p:ext uri="{BB962C8B-B14F-4D97-AF65-F5344CB8AC3E}">
        <p14:creationId xmlns:p14="http://schemas.microsoft.com/office/powerpoint/2010/main" val="4143050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3DD212-1A6A-2A44-B687-AA64C26C4939}"/>
              </a:ext>
            </a:extLst>
          </p:cNvPr>
          <p:cNvSpPr/>
          <p:nvPr/>
        </p:nvSpPr>
        <p:spPr>
          <a:xfrm>
            <a:off x="285946" y="398404"/>
            <a:ext cx="10128054" cy="2308324"/>
          </a:xfrm>
          <a:prstGeom prst="rect">
            <a:avLst/>
          </a:prstGeom>
        </p:spPr>
        <p:txBody>
          <a:bodyPr wrap="square">
            <a:spAutoFit/>
          </a:bodyPr>
          <a:lstStyle/>
          <a:p>
            <a:r>
              <a:rPr lang="en-US" altLang="zh-CN" dirty="0"/>
              <a:t>Multi-monitors version:</a:t>
            </a:r>
          </a:p>
          <a:p>
            <a:r>
              <a:rPr lang="en-US" altLang="zh-CN" dirty="0"/>
              <a:t>Goal: try to find the shortest path between ‘3’ and ’4.7’ with multiple monitors </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2" name="Picture 1">
            <a:extLst>
              <a:ext uri="{FF2B5EF4-FFF2-40B4-BE49-F238E27FC236}">
                <a16:creationId xmlns:a16="http://schemas.microsoft.com/office/drawing/2014/main" id="{B177AD2F-BEA9-BF45-8156-480465A3F2C8}"/>
              </a:ext>
            </a:extLst>
          </p:cNvPr>
          <p:cNvPicPr>
            <a:picLocks noChangeAspect="1"/>
          </p:cNvPicPr>
          <p:nvPr/>
        </p:nvPicPr>
        <p:blipFill>
          <a:blip r:embed="rId2"/>
          <a:stretch>
            <a:fillRect/>
          </a:stretch>
        </p:blipFill>
        <p:spPr>
          <a:xfrm>
            <a:off x="1117600" y="1277014"/>
            <a:ext cx="6889750" cy="5282536"/>
          </a:xfrm>
          <a:prstGeom prst="rect">
            <a:avLst/>
          </a:prstGeom>
        </p:spPr>
      </p:pic>
      <p:sp>
        <p:nvSpPr>
          <p:cNvPr id="4" name="Oval 3">
            <a:extLst>
              <a:ext uri="{FF2B5EF4-FFF2-40B4-BE49-F238E27FC236}">
                <a16:creationId xmlns:a16="http://schemas.microsoft.com/office/drawing/2014/main" id="{DBBCD59D-9100-0D4F-9A8C-B3F6DC503E80}"/>
              </a:ext>
            </a:extLst>
          </p:cNvPr>
          <p:cNvSpPr/>
          <p:nvPr/>
        </p:nvSpPr>
        <p:spPr>
          <a:xfrm>
            <a:off x="3184818" y="6167496"/>
            <a:ext cx="421981" cy="39205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468E941-EBE8-0C44-A5F3-7BCFC42D2617}"/>
              </a:ext>
            </a:extLst>
          </p:cNvPr>
          <p:cNvSpPr/>
          <p:nvPr/>
        </p:nvSpPr>
        <p:spPr>
          <a:xfrm>
            <a:off x="6170955" y="1509762"/>
            <a:ext cx="421981" cy="39205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D2CDA7C-1693-214B-982E-CF4085CB4036}"/>
              </a:ext>
            </a:extLst>
          </p:cNvPr>
          <p:cNvSpPr txBox="1"/>
          <p:nvPr/>
        </p:nvSpPr>
        <p:spPr>
          <a:xfrm>
            <a:off x="3606799" y="6236384"/>
            <a:ext cx="824072" cy="646331"/>
          </a:xfrm>
          <a:prstGeom prst="rect">
            <a:avLst/>
          </a:prstGeom>
          <a:noFill/>
        </p:spPr>
        <p:txBody>
          <a:bodyPr wrap="none" rtlCol="0">
            <a:spAutoFit/>
          </a:bodyPr>
          <a:lstStyle/>
          <a:p>
            <a:r>
              <a:rPr lang="en-US" dirty="0">
                <a:solidFill>
                  <a:srgbClr val="FF0000"/>
                </a:solidFill>
              </a:rPr>
              <a:t>Source</a:t>
            </a:r>
          </a:p>
          <a:p>
            <a:endParaRPr lang="en-US" dirty="0"/>
          </a:p>
        </p:txBody>
      </p:sp>
      <p:sp>
        <p:nvSpPr>
          <p:cNvPr id="8" name="TextBox 7">
            <a:extLst>
              <a:ext uri="{FF2B5EF4-FFF2-40B4-BE49-F238E27FC236}">
                <a16:creationId xmlns:a16="http://schemas.microsoft.com/office/drawing/2014/main" id="{F3AEDACF-14A7-3D46-8619-6B371BC06CE3}"/>
              </a:ext>
            </a:extLst>
          </p:cNvPr>
          <p:cNvSpPr txBox="1"/>
          <p:nvPr/>
        </p:nvSpPr>
        <p:spPr>
          <a:xfrm>
            <a:off x="6611789" y="1509762"/>
            <a:ext cx="1263616" cy="646331"/>
          </a:xfrm>
          <a:prstGeom prst="rect">
            <a:avLst/>
          </a:prstGeom>
          <a:noFill/>
        </p:spPr>
        <p:txBody>
          <a:bodyPr wrap="none" rtlCol="0">
            <a:spAutoFit/>
          </a:bodyPr>
          <a:lstStyle/>
          <a:p>
            <a:r>
              <a:rPr lang="en-US" dirty="0">
                <a:solidFill>
                  <a:srgbClr val="FF0000"/>
                </a:solidFill>
              </a:rPr>
              <a:t>Destination</a:t>
            </a:r>
          </a:p>
          <a:p>
            <a:endParaRPr lang="en-US" dirty="0"/>
          </a:p>
        </p:txBody>
      </p:sp>
    </p:spTree>
    <p:extLst>
      <p:ext uri="{BB962C8B-B14F-4D97-AF65-F5344CB8AC3E}">
        <p14:creationId xmlns:p14="http://schemas.microsoft.com/office/powerpoint/2010/main" val="3672141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3DD212-1A6A-2A44-B687-AA64C26C4939}"/>
              </a:ext>
            </a:extLst>
          </p:cNvPr>
          <p:cNvSpPr/>
          <p:nvPr/>
        </p:nvSpPr>
        <p:spPr>
          <a:xfrm>
            <a:off x="285946" y="398404"/>
            <a:ext cx="10128054" cy="2308324"/>
          </a:xfrm>
          <a:prstGeom prst="rect">
            <a:avLst/>
          </a:prstGeom>
        </p:spPr>
        <p:txBody>
          <a:bodyPr wrap="square">
            <a:spAutoFit/>
          </a:bodyPr>
          <a:lstStyle/>
          <a:p>
            <a:r>
              <a:rPr lang="en-US" altLang="zh-CN" dirty="0"/>
              <a:t>Multi-monitors version:</a:t>
            </a:r>
          </a:p>
          <a:p>
            <a:r>
              <a:rPr lang="en-US" altLang="zh-CN" dirty="0"/>
              <a:t>Goal: try to find the shortest path between ‘3’ and ’4.7’ with multiple monitors, for example, 4 monitors.  </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2" name="Picture 1">
            <a:extLst>
              <a:ext uri="{FF2B5EF4-FFF2-40B4-BE49-F238E27FC236}">
                <a16:creationId xmlns:a16="http://schemas.microsoft.com/office/drawing/2014/main" id="{B177AD2F-BEA9-BF45-8156-480465A3F2C8}"/>
              </a:ext>
            </a:extLst>
          </p:cNvPr>
          <p:cNvPicPr>
            <a:picLocks noChangeAspect="1"/>
          </p:cNvPicPr>
          <p:nvPr/>
        </p:nvPicPr>
        <p:blipFill>
          <a:blip r:embed="rId2"/>
          <a:stretch>
            <a:fillRect/>
          </a:stretch>
        </p:blipFill>
        <p:spPr>
          <a:xfrm>
            <a:off x="25809" y="956075"/>
            <a:ext cx="6889750" cy="5282536"/>
          </a:xfrm>
          <a:prstGeom prst="rect">
            <a:avLst/>
          </a:prstGeom>
        </p:spPr>
      </p:pic>
      <p:sp>
        <p:nvSpPr>
          <p:cNvPr id="4" name="Oval 3">
            <a:extLst>
              <a:ext uri="{FF2B5EF4-FFF2-40B4-BE49-F238E27FC236}">
                <a16:creationId xmlns:a16="http://schemas.microsoft.com/office/drawing/2014/main" id="{DBBCD59D-9100-0D4F-9A8C-B3F6DC503E80}"/>
              </a:ext>
            </a:extLst>
          </p:cNvPr>
          <p:cNvSpPr/>
          <p:nvPr/>
        </p:nvSpPr>
        <p:spPr>
          <a:xfrm>
            <a:off x="2144294" y="5844330"/>
            <a:ext cx="421981" cy="39205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468E941-EBE8-0C44-A5F3-7BCFC42D2617}"/>
              </a:ext>
            </a:extLst>
          </p:cNvPr>
          <p:cNvSpPr/>
          <p:nvPr/>
        </p:nvSpPr>
        <p:spPr>
          <a:xfrm>
            <a:off x="5082420" y="1254802"/>
            <a:ext cx="421981" cy="39205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D2CDA7C-1693-214B-982E-CF4085CB4036}"/>
              </a:ext>
            </a:extLst>
          </p:cNvPr>
          <p:cNvSpPr txBox="1"/>
          <p:nvPr/>
        </p:nvSpPr>
        <p:spPr>
          <a:xfrm>
            <a:off x="2566275" y="5913218"/>
            <a:ext cx="824072" cy="646331"/>
          </a:xfrm>
          <a:prstGeom prst="rect">
            <a:avLst/>
          </a:prstGeom>
          <a:noFill/>
        </p:spPr>
        <p:txBody>
          <a:bodyPr wrap="none" rtlCol="0">
            <a:spAutoFit/>
          </a:bodyPr>
          <a:lstStyle/>
          <a:p>
            <a:r>
              <a:rPr lang="en-US" dirty="0">
                <a:solidFill>
                  <a:srgbClr val="FF0000"/>
                </a:solidFill>
              </a:rPr>
              <a:t>Source</a:t>
            </a:r>
          </a:p>
          <a:p>
            <a:endParaRPr lang="en-US" dirty="0"/>
          </a:p>
        </p:txBody>
      </p:sp>
      <p:sp>
        <p:nvSpPr>
          <p:cNvPr id="8" name="TextBox 7">
            <a:extLst>
              <a:ext uri="{FF2B5EF4-FFF2-40B4-BE49-F238E27FC236}">
                <a16:creationId xmlns:a16="http://schemas.microsoft.com/office/drawing/2014/main" id="{F3AEDACF-14A7-3D46-8619-6B371BC06CE3}"/>
              </a:ext>
            </a:extLst>
          </p:cNvPr>
          <p:cNvSpPr txBox="1"/>
          <p:nvPr/>
        </p:nvSpPr>
        <p:spPr>
          <a:xfrm>
            <a:off x="5523254" y="1254802"/>
            <a:ext cx="1263616" cy="646331"/>
          </a:xfrm>
          <a:prstGeom prst="rect">
            <a:avLst/>
          </a:prstGeom>
          <a:noFill/>
        </p:spPr>
        <p:txBody>
          <a:bodyPr wrap="none" rtlCol="0">
            <a:spAutoFit/>
          </a:bodyPr>
          <a:lstStyle/>
          <a:p>
            <a:r>
              <a:rPr lang="en-US" dirty="0">
                <a:solidFill>
                  <a:srgbClr val="FF0000"/>
                </a:solidFill>
              </a:rPr>
              <a:t>Destination</a:t>
            </a:r>
          </a:p>
          <a:p>
            <a:endParaRPr lang="en-US" dirty="0"/>
          </a:p>
        </p:txBody>
      </p:sp>
      <p:sp>
        <p:nvSpPr>
          <p:cNvPr id="9" name="Oval 8">
            <a:extLst>
              <a:ext uri="{FF2B5EF4-FFF2-40B4-BE49-F238E27FC236}">
                <a16:creationId xmlns:a16="http://schemas.microsoft.com/office/drawing/2014/main" id="{54A275D4-475C-9047-B190-19946BC93D3F}"/>
              </a:ext>
            </a:extLst>
          </p:cNvPr>
          <p:cNvSpPr/>
          <p:nvPr/>
        </p:nvSpPr>
        <p:spPr>
          <a:xfrm>
            <a:off x="6411689" y="4768764"/>
            <a:ext cx="421981" cy="39205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4B46870-1131-1041-85AE-2D8521056367}"/>
              </a:ext>
            </a:extLst>
          </p:cNvPr>
          <p:cNvSpPr/>
          <p:nvPr/>
        </p:nvSpPr>
        <p:spPr>
          <a:xfrm>
            <a:off x="1236908" y="1309223"/>
            <a:ext cx="421981" cy="39205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1603DBE-1F53-EF42-825C-3DE5CD06FF29}"/>
              </a:ext>
            </a:extLst>
          </p:cNvPr>
          <p:cNvSpPr txBox="1"/>
          <p:nvPr/>
        </p:nvSpPr>
        <p:spPr>
          <a:xfrm>
            <a:off x="2067420" y="6165502"/>
            <a:ext cx="498855" cy="369332"/>
          </a:xfrm>
          <a:prstGeom prst="rect">
            <a:avLst/>
          </a:prstGeom>
          <a:noFill/>
        </p:spPr>
        <p:txBody>
          <a:bodyPr wrap="none" rtlCol="0">
            <a:spAutoFit/>
          </a:bodyPr>
          <a:lstStyle/>
          <a:p>
            <a:r>
              <a:rPr lang="en-US" dirty="0">
                <a:solidFill>
                  <a:srgbClr val="FF0000"/>
                </a:solidFill>
              </a:rPr>
              <a:t>M1</a:t>
            </a:r>
          </a:p>
        </p:txBody>
      </p:sp>
      <p:sp>
        <p:nvSpPr>
          <p:cNvPr id="12" name="TextBox 11">
            <a:extLst>
              <a:ext uri="{FF2B5EF4-FFF2-40B4-BE49-F238E27FC236}">
                <a16:creationId xmlns:a16="http://schemas.microsoft.com/office/drawing/2014/main" id="{D1C38C59-C7A4-BA49-95CC-50D77A828790}"/>
              </a:ext>
            </a:extLst>
          </p:cNvPr>
          <p:cNvSpPr txBox="1"/>
          <p:nvPr/>
        </p:nvSpPr>
        <p:spPr>
          <a:xfrm>
            <a:off x="5082420" y="956075"/>
            <a:ext cx="498855" cy="369332"/>
          </a:xfrm>
          <a:prstGeom prst="rect">
            <a:avLst/>
          </a:prstGeom>
          <a:noFill/>
        </p:spPr>
        <p:txBody>
          <a:bodyPr wrap="none" rtlCol="0">
            <a:spAutoFit/>
          </a:bodyPr>
          <a:lstStyle/>
          <a:p>
            <a:r>
              <a:rPr lang="en-US" dirty="0">
                <a:solidFill>
                  <a:srgbClr val="FF0000"/>
                </a:solidFill>
              </a:rPr>
              <a:t>M2</a:t>
            </a:r>
          </a:p>
        </p:txBody>
      </p:sp>
      <p:sp>
        <p:nvSpPr>
          <p:cNvPr id="13" name="TextBox 12">
            <a:extLst>
              <a:ext uri="{FF2B5EF4-FFF2-40B4-BE49-F238E27FC236}">
                <a16:creationId xmlns:a16="http://schemas.microsoft.com/office/drawing/2014/main" id="{DC641F50-EAAC-8448-990C-F444CD539867}"/>
              </a:ext>
            </a:extLst>
          </p:cNvPr>
          <p:cNvSpPr txBox="1"/>
          <p:nvPr/>
        </p:nvSpPr>
        <p:spPr>
          <a:xfrm>
            <a:off x="1517599" y="1205367"/>
            <a:ext cx="498855" cy="369332"/>
          </a:xfrm>
          <a:prstGeom prst="rect">
            <a:avLst/>
          </a:prstGeom>
          <a:noFill/>
        </p:spPr>
        <p:txBody>
          <a:bodyPr wrap="none" rtlCol="0">
            <a:spAutoFit/>
          </a:bodyPr>
          <a:lstStyle/>
          <a:p>
            <a:r>
              <a:rPr lang="en-US" dirty="0">
                <a:solidFill>
                  <a:srgbClr val="FF0000"/>
                </a:solidFill>
              </a:rPr>
              <a:t>M3</a:t>
            </a:r>
          </a:p>
        </p:txBody>
      </p:sp>
      <p:sp>
        <p:nvSpPr>
          <p:cNvPr id="14" name="TextBox 13">
            <a:extLst>
              <a:ext uri="{FF2B5EF4-FFF2-40B4-BE49-F238E27FC236}">
                <a16:creationId xmlns:a16="http://schemas.microsoft.com/office/drawing/2014/main" id="{2273AA74-432E-FA45-9581-897833638DFB}"/>
              </a:ext>
            </a:extLst>
          </p:cNvPr>
          <p:cNvSpPr txBox="1"/>
          <p:nvPr/>
        </p:nvSpPr>
        <p:spPr>
          <a:xfrm>
            <a:off x="6411689" y="5160818"/>
            <a:ext cx="498855" cy="369332"/>
          </a:xfrm>
          <a:prstGeom prst="rect">
            <a:avLst/>
          </a:prstGeom>
          <a:noFill/>
        </p:spPr>
        <p:txBody>
          <a:bodyPr wrap="none" rtlCol="0">
            <a:spAutoFit/>
          </a:bodyPr>
          <a:lstStyle/>
          <a:p>
            <a:r>
              <a:rPr lang="en-US" dirty="0">
                <a:solidFill>
                  <a:srgbClr val="FF0000"/>
                </a:solidFill>
              </a:rPr>
              <a:t>M4</a:t>
            </a:r>
          </a:p>
        </p:txBody>
      </p:sp>
      <p:sp>
        <p:nvSpPr>
          <p:cNvPr id="15" name="TextBox 14">
            <a:extLst>
              <a:ext uri="{FF2B5EF4-FFF2-40B4-BE49-F238E27FC236}">
                <a16:creationId xmlns:a16="http://schemas.microsoft.com/office/drawing/2014/main" id="{4847B6AF-C3C6-8F48-80D9-8720E454B82C}"/>
              </a:ext>
            </a:extLst>
          </p:cNvPr>
          <p:cNvSpPr txBox="1"/>
          <p:nvPr/>
        </p:nvSpPr>
        <p:spPr>
          <a:xfrm>
            <a:off x="6878024" y="1616679"/>
            <a:ext cx="6922131" cy="2431435"/>
          </a:xfrm>
          <a:prstGeom prst="rect">
            <a:avLst/>
          </a:prstGeom>
          <a:noFill/>
        </p:spPr>
        <p:txBody>
          <a:bodyPr wrap="square" rtlCol="0">
            <a:spAutoFit/>
          </a:bodyPr>
          <a:lstStyle/>
          <a:p>
            <a:r>
              <a:rPr lang="en-US" sz="1400" dirty="0" err="1"/>
              <a:t>all_explored_edges</a:t>
            </a:r>
            <a:r>
              <a:rPr lang="en-US" sz="1400" dirty="0"/>
              <a:t>=[]</a:t>
            </a:r>
          </a:p>
          <a:p>
            <a:r>
              <a:rPr lang="en-US" sz="1400" dirty="0"/>
              <a:t>For each iteration:</a:t>
            </a:r>
          </a:p>
          <a:p>
            <a:r>
              <a:rPr lang="en-US" sz="1400" dirty="0"/>
              <a:t>        for </a:t>
            </a:r>
            <a:r>
              <a:rPr lang="en-US" sz="1400" dirty="0" err="1"/>
              <a:t>monitor_pair</a:t>
            </a:r>
            <a:r>
              <a:rPr lang="en-US" sz="1400" dirty="0"/>
              <a:t> in </a:t>
            </a:r>
            <a:r>
              <a:rPr lang="en-US" sz="1400" dirty="0" err="1"/>
              <a:t>monitor_pair_list</a:t>
            </a:r>
            <a:r>
              <a:rPr lang="en-US" sz="1400" dirty="0"/>
              <a:t>:</a:t>
            </a:r>
          </a:p>
          <a:p>
            <a:r>
              <a:rPr lang="en-US" sz="1400" dirty="0"/>
              <a:t>	       </a:t>
            </a:r>
            <a:r>
              <a:rPr lang="en-US" sz="1400" dirty="0" err="1"/>
              <a:t>edge_list</a:t>
            </a:r>
            <a:r>
              <a:rPr lang="en-US" sz="1400" dirty="0"/>
              <a:t>=</a:t>
            </a:r>
            <a:r>
              <a:rPr lang="en-US" sz="1400" dirty="0" err="1"/>
              <a:t>LLC_policy</a:t>
            </a:r>
            <a:r>
              <a:rPr lang="en-US" sz="1400" dirty="0"/>
              <a:t>(G, m1, m2,llc_factor )</a:t>
            </a:r>
          </a:p>
          <a:p>
            <a:r>
              <a:rPr lang="en-US" sz="1400" dirty="0"/>
              <a:t>	       </a:t>
            </a:r>
            <a:r>
              <a:rPr lang="en-US" sz="1400" dirty="0" err="1"/>
              <a:t>all_explored_edges.append</a:t>
            </a:r>
            <a:r>
              <a:rPr lang="en-US" sz="1400" dirty="0"/>
              <a:t>(</a:t>
            </a:r>
            <a:r>
              <a:rPr lang="en-US" sz="1400" dirty="0" err="1"/>
              <a:t>edge_list</a:t>
            </a:r>
            <a:r>
              <a:rPr lang="en-US" sz="1400" dirty="0"/>
              <a:t>)</a:t>
            </a:r>
          </a:p>
          <a:p>
            <a:r>
              <a:rPr lang="en-US" sz="1400" dirty="0"/>
              <a:t>        </a:t>
            </a:r>
            <a:r>
              <a:rPr lang="en-US" sz="1400" dirty="0" err="1"/>
              <a:t>all_explored_edges</a:t>
            </a:r>
            <a:r>
              <a:rPr lang="en-US" sz="1400" dirty="0"/>
              <a:t>=set(</a:t>
            </a:r>
            <a:r>
              <a:rPr lang="en-US" sz="1400" dirty="0" err="1"/>
              <a:t>all_explored_edges</a:t>
            </a:r>
            <a:r>
              <a:rPr lang="en-US" sz="1400" dirty="0"/>
              <a:t>)</a:t>
            </a:r>
          </a:p>
          <a:p>
            <a:r>
              <a:rPr lang="en-US" sz="1400" dirty="0"/>
              <a:t>        </a:t>
            </a:r>
            <a:r>
              <a:rPr lang="en-US" sz="1400" dirty="0" err="1"/>
              <a:t>update_MBA_variable</a:t>
            </a:r>
            <a:r>
              <a:rPr lang="en-US" sz="1400" dirty="0"/>
              <a:t>(</a:t>
            </a:r>
            <a:r>
              <a:rPr lang="en-US" sz="1400" dirty="0" err="1"/>
              <a:t>all_explored_edges</a:t>
            </a:r>
            <a:r>
              <a:rPr lang="en-US" sz="1400" dirty="0"/>
              <a:t>)</a:t>
            </a:r>
          </a:p>
          <a:p>
            <a:endParaRPr lang="en-US" dirty="0"/>
          </a:p>
          <a:p>
            <a:r>
              <a:rPr lang="en-US" dirty="0"/>
              <a:t>		</a:t>
            </a:r>
          </a:p>
          <a:p>
            <a:endParaRPr lang="en-US" dirty="0"/>
          </a:p>
        </p:txBody>
      </p:sp>
      <p:sp>
        <p:nvSpPr>
          <p:cNvPr id="16" name="Rectangle 15">
            <a:extLst>
              <a:ext uri="{FF2B5EF4-FFF2-40B4-BE49-F238E27FC236}">
                <a16:creationId xmlns:a16="http://schemas.microsoft.com/office/drawing/2014/main" id="{7A0502D0-9EF7-C64D-A147-B07549C99A64}"/>
              </a:ext>
            </a:extLst>
          </p:cNvPr>
          <p:cNvSpPr/>
          <p:nvPr/>
        </p:nvSpPr>
        <p:spPr>
          <a:xfrm>
            <a:off x="6833670" y="1505250"/>
            <a:ext cx="5072384" cy="192375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606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316D603-0DC8-4A43-9E81-601A9F703F2F}"/>
              </a:ext>
            </a:extLst>
          </p:cNvPr>
          <p:cNvSpPr txBox="1"/>
          <p:nvPr/>
        </p:nvSpPr>
        <p:spPr>
          <a:xfrm>
            <a:off x="315310" y="325820"/>
            <a:ext cx="11014842" cy="369332"/>
          </a:xfrm>
          <a:prstGeom prst="rect">
            <a:avLst/>
          </a:prstGeom>
          <a:noFill/>
        </p:spPr>
        <p:txBody>
          <a:bodyPr wrap="square" rtlCol="0">
            <a:spAutoFit/>
          </a:bodyPr>
          <a:lstStyle/>
          <a:p>
            <a:r>
              <a:rPr lang="en-US" dirty="0"/>
              <a:t>Results:</a:t>
            </a:r>
            <a:r>
              <a:rPr lang="zh-CN" altLang="en-US" dirty="0"/>
              <a:t> </a:t>
            </a:r>
            <a:r>
              <a:rPr lang="en-US" altLang="zh-CN" dirty="0"/>
              <a:t>the</a:t>
            </a:r>
            <a:r>
              <a:rPr lang="zh-CN" altLang="en-US" dirty="0"/>
              <a:t> </a:t>
            </a:r>
            <a:r>
              <a:rPr lang="en-US" altLang="zh-CN" dirty="0"/>
              <a:t>monitors</a:t>
            </a:r>
            <a:r>
              <a:rPr lang="zh-CN" altLang="en-US" dirty="0"/>
              <a:t> </a:t>
            </a:r>
            <a:r>
              <a:rPr lang="en-US" altLang="zh-CN" dirty="0"/>
              <a:t>are random selected</a:t>
            </a:r>
            <a:endParaRPr lang="en-US" dirty="0"/>
          </a:p>
        </p:txBody>
      </p:sp>
      <p:pic>
        <p:nvPicPr>
          <p:cNvPr id="17" name="Picture 16" descr="Chart, bar chart&#10;&#10;Description automatically generated">
            <a:extLst>
              <a:ext uri="{FF2B5EF4-FFF2-40B4-BE49-F238E27FC236}">
                <a16:creationId xmlns:a16="http://schemas.microsoft.com/office/drawing/2014/main" id="{ED93DBD2-1741-8241-9597-D4A634EE549F}"/>
              </a:ext>
            </a:extLst>
          </p:cNvPr>
          <p:cNvPicPr>
            <a:picLocks noChangeAspect="1"/>
          </p:cNvPicPr>
          <p:nvPr/>
        </p:nvPicPr>
        <p:blipFill>
          <a:blip r:embed="rId2"/>
          <a:stretch>
            <a:fillRect/>
          </a:stretch>
        </p:blipFill>
        <p:spPr>
          <a:xfrm>
            <a:off x="861848" y="591207"/>
            <a:ext cx="8699500" cy="6096000"/>
          </a:xfrm>
          <a:prstGeom prst="rect">
            <a:avLst/>
          </a:prstGeom>
        </p:spPr>
      </p:pic>
    </p:spTree>
    <p:extLst>
      <p:ext uri="{BB962C8B-B14F-4D97-AF65-F5344CB8AC3E}">
        <p14:creationId xmlns:p14="http://schemas.microsoft.com/office/powerpoint/2010/main" val="2603601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6F5FC-2A62-6648-AC79-41AACDED4FE1}"/>
              </a:ext>
            </a:extLst>
          </p:cNvPr>
          <p:cNvSpPr>
            <a:spLocks noGrp="1"/>
          </p:cNvSpPr>
          <p:nvPr>
            <p:ph type="ctrTitle"/>
          </p:nvPr>
        </p:nvSpPr>
        <p:spPr>
          <a:xfrm>
            <a:off x="90616" y="121466"/>
            <a:ext cx="5259859" cy="768220"/>
          </a:xfrm>
        </p:spPr>
        <p:txBody>
          <a:bodyPr>
            <a:normAutofit fontScale="90000"/>
          </a:bodyPr>
          <a:lstStyle/>
          <a:p>
            <a:pPr algn="l"/>
            <a:r>
              <a:rPr lang="en-US" dirty="0"/>
              <a:t>Topology</a:t>
            </a:r>
          </a:p>
        </p:txBody>
      </p:sp>
      <p:pic>
        <p:nvPicPr>
          <p:cNvPr id="6" name="Picture 5">
            <a:extLst>
              <a:ext uri="{FF2B5EF4-FFF2-40B4-BE49-F238E27FC236}">
                <a16:creationId xmlns:a16="http://schemas.microsoft.com/office/drawing/2014/main" id="{FD376D45-23F9-AF4D-BD1E-F8FF57F41320}"/>
              </a:ext>
            </a:extLst>
          </p:cNvPr>
          <p:cNvPicPr>
            <a:picLocks noChangeAspect="1"/>
          </p:cNvPicPr>
          <p:nvPr/>
        </p:nvPicPr>
        <p:blipFill>
          <a:blip r:embed="rId2"/>
          <a:stretch>
            <a:fillRect/>
          </a:stretch>
        </p:blipFill>
        <p:spPr>
          <a:xfrm>
            <a:off x="132886" y="1678658"/>
            <a:ext cx="5390584" cy="3730283"/>
          </a:xfrm>
          <a:prstGeom prst="rect">
            <a:avLst/>
          </a:prstGeom>
        </p:spPr>
      </p:pic>
      <p:sp>
        <p:nvSpPr>
          <p:cNvPr id="5" name="Oval 4">
            <a:extLst>
              <a:ext uri="{FF2B5EF4-FFF2-40B4-BE49-F238E27FC236}">
                <a16:creationId xmlns:a16="http://schemas.microsoft.com/office/drawing/2014/main" id="{0FD53D78-2257-CD4B-9AA6-378CF43B257F}"/>
              </a:ext>
            </a:extLst>
          </p:cNvPr>
          <p:cNvSpPr/>
          <p:nvPr/>
        </p:nvSpPr>
        <p:spPr>
          <a:xfrm>
            <a:off x="3076833" y="4176583"/>
            <a:ext cx="506627" cy="543698"/>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4636468-37E4-534C-B912-9DE446321CAF}"/>
              </a:ext>
            </a:extLst>
          </p:cNvPr>
          <p:cNvSpPr/>
          <p:nvPr/>
        </p:nvSpPr>
        <p:spPr>
          <a:xfrm>
            <a:off x="1363363" y="2314832"/>
            <a:ext cx="506627" cy="543698"/>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D744AF-EAC2-CA4E-867B-8C9A0CE6C5E5}"/>
              </a:ext>
            </a:extLst>
          </p:cNvPr>
          <p:cNvSpPr txBox="1"/>
          <p:nvPr/>
        </p:nvSpPr>
        <p:spPr>
          <a:xfrm>
            <a:off x="3084605" y="4720281"/>
            <a:ext cx="498855" cy="369332"/>
          </a:xfrm>
          <a:prstGeom prst="rect">
            <a:avLst/>
          </a:prstGeom>
          <a:noFill/>
        </p:spPr>
        <p:txBody>
          <a:bodyPr wrap="none" rtlCol="0">
            <a:spAutoFit/>
          </a:bodyPr>
          <a:lstStyle/>
          <a:p>
            <a:r>
              <a:rPr lang="en-US" dirty="0">
                <a:solidFill>
                  <a:srgbClr val="FF0000"/>
                </a:solidFill>
              </a:rPr>
              <a:t>M1</a:t>
            </a:r>
          </a:p>
        </p:txBody>
      </p:sp>
      <p:sp>
        <p:nvSpPr>
          <p:cNvPr id="13" name="TextBox 12">
            <a:extLst>
              <a:ext uri="{FF2B5EF4-FFF2-40B4-BE49-F238E27FC236}">
                <a16:creationId xmlns:a16="http://schemas.microsoft.com/office/drawing/2014/main" id="{F1A06C03-E1B5-CD4B-8E91-6EE34F821444}"/>
              </a:ext>
            </a:extLst>
          </p:cNvPr>
          <p:cNvSpPr txBox="1"/>
          <p:nvPr/>
        </p:nvSpPr>
        <p:spPr>
          <a:xfrm>
            <a:off x="1371135" y="1945500"/>
            <a:ext cx="498855" cy="369332"/>
          </a:xfrm>
          <a:prstGeom prst="rect">
            <a:avLst/>
          </a:prstGeom>
          <a:noFill/>
        </p:spPr>
        <p:txBody>
          <a:bodyPr wrap="none" rtlCol="0">
            <a:spAutoFit/>
          </a:bodyPr>
          <a:lstStyle/>
          <a:p>
            <a:r>
              <a:rPr lang="en-US" dirty="0">
                <a:solidFill>
                  <a:srgbClr val="FF0000"/>
                </a:solidFill>
              </a:rPr>
              <a:t>M2</a:t>
            </a:r>
          </a:p>
        </p:txBody>
      </p:sp>
      <p:sp>
        <p:nvSpPr>
          <p:cNvPr id="15" name="TextBox 14">
            <a:extLst>
              <a:ext uri="{FF2B5EF4-FFF2-40B4-BE49-F238E27FC236}">
                <a16:creationId xmlns:a16="http://schemas.microsoft.com/office/drawing/2014/main" id="{6DDCB081-E057-654A-9925-595DEADC27FD}"/>
              </a:ext>
            </a:extLst>
          </p:cNvPr>
          <p:cNvSpPr txBox="1"/>
          <p:nvPr/>
        </p:nvSpPr>
        <p:spPr>
          <a:xfrm>
            <a:off x="6474941" y="1678658"/>
            <a:ext cx="4077729" cy="1477328"/>
          </a:xfrm>
          <a:prstGeom prst="rect">
            <a:avLst/>
          </a:prstGeom>
          <a:noFill/>
        </p:spPr>
        <p:txBody>
          <a:bodyPr wrap="square" rtlCol="0">
            <a:spAutoFit/>
          </a:bodyPr>
          <a:lstStyle/>
          <a:p>
            <a:r>
              <a:rPr lang="en-US" dirty="0"/>
              <a:t>Edge delay mean [1, 10]: </a:t>
            </a:r>
            <a:r>
              <a:rPr lang="en-US" dirty="0">
                <a:solidFill>
                  <a:srgbClr val="FF0000"/>
                </a:solidFill>
              </a:rPr>
              <a:t>[1,100]</a:t>
            </a:r>
          </a:p>
          <a:p>
            <a:endParaRPr lang="en-US" dirty="0"/>
          </a:p>
          <a:p>
            <a:r>
              <a:rPr lang="en-US" dirty="0"/>
              <a:t>[3, 6, 7, 2, 9, 8, 8, 9, 8, 3, 2, 8, 5, 3, 9, 9, 3, 2, 8, 5, 4, 6, 3, 4, 1, 4, 7, 7, 5, 7, 7, 6, 6, 3, 5, 4, 3, 9, 3, 7, 3, 6, 2, 8]</a:t>
            </a:r>
          </a:p>
        </p:txBody>
      </p:sp>
      <p:sp>
        <p:nvSpPr>
          <p:cNvPr id="16" name="TextBox 15">
            <a:extLst>
              <a:ext uri="{FF2B5EF4-FFF2-40B4-BE49-F238E27FC236}">
                <a16:creationId xmlns:a16="http://schemas.microsoft.com/office/drawing/2014/main" id="{F7E58B2A-8710-1B47-97F2-B4070B89EBE3}"/>
              </a:ext>
            </a:extLst>
          </p:cNvPr>
          <p:cNvSpPr txBox="1"/>
          <p:nvPr/>
        </p:nvSpPr>
        <p:spPr>
          <a:xfrm>
            <a:off x="6474941" y="4585119"/>
            <a:ext cx="3812903" cy="923330"/>
          </a:xfrm>
          <a:prstGeom prst="rect">
            <a:avLst/>
          </a:prstGeom>
          <a:noFill/>
        </p:spPr>
        <p:txBody>
          <a:bodyPr wrap="none" rtlCol="0">
            <a:spAutoFit/>
          </a:bodyPr>
          <a:lstStyle/>
          <a:p>
            <a:r>
              <a:rPr lang="en-US" dirty="0"/>
              <a:t>Total path number from M1 to M2: 74 </a:t>
            </a:r>
          </a:p>
          <a:p>
            <a:endParaRPr lang="en-US" dirty="0"/>
          </a:p>
          <a:p>
            <a:endParaRPr lang="en-US" dirty="0"/>
          </a:p>
        </p:txBody>
      </p:sp>
      <p:sp>
        <p:nvSpPr>
          <p:cNvPr id="17" name="TextBox 16">
            <a:extLst>
              <a:ext uri="{FF2B5EF4-FFF2-40B4-BE49-F238E27FC236}">
                <a16:creationId xmlns:a16="http://schemas.microsoft.com/office/drawing/2014/main" id="{F770D049-7267-5D49-99D1-195551577B4B}"/>
              </a:ext>
            </a:extLst>
          </p:cNvPr>
          <p:cNvSpPr txBox="1"/>
          <p:nvPr/>
        </p:nvSpPr>
        <p:spPr>
          <a:xfrm>
            <a:off x="6474941" y="3528852"/>
            <a:ext cx="4561442" cy="646331"/>
          </a:xfrm>
          <a:prstGeom prst="rect">
            <a:avLst/>
          </a:prstGeom>
          <a:noFill/>
        </p:spPr>
        <p:txBody>
          <a:bodyPr wrap="none" rtlCol="0">
            <a:spAutoFit/>
          </a:bodyPr>
          <a:lstStyle/>
          <a:p>
            <a:r>
              <a:rPr lang="en-US" dirty="0"/>
              <a:t>Sample size from the exponential distribution: </a:t>
            </a:r>
          </a:p>
          <a:p>
            <a:r>
              <a:rPr lang="en-US" dirty="0"/>
              <a:t>3000</a:t>
            </a:r>
          </a:p>
        </p:txBody>
      </p:sp>
    </p:spTree>
    <p:extLst>
      <p:ext uri="{BB962C8B-B14F-4D97-AF65-F5344CB8AC3E}">
        <p14:creationId xmlns:p14="http://schemas.microsoft.com/office/powerpoint/2010/main" val="1841468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316D603-0DC8-4A43-9E81-601A9F703F2F}"/>
              </a:ext>
            </a:extLst>
          </p:cNvPr>
          <p:cNvSpPr txBox="1"/>
          <p:nvPr/>
        </p:nvSpPr>
        <p:spPr>
          <a:xfrm>
            <a:off x="315310" y="325820"/>
            <a:ext cx="11014842" cy="369332"/>
          </a:xfrm>
          <a:prstGeom prst="rect">
            <a:avLst/>
          </a:prstGeom>
          <a:noFill/>
        </p:spPr>
        <p:txBody>
          <a:bodyPr wrap="square" rtlCol="0">
            <a:spAutoFit/>
          </a:bodyPr>
          <a:lstStyle/>
          <a:p>
            <a:r>
              <a:rPr lang="en-US" dirty="0"/>
              <a:t>Results:</a:t>
            </a:r>
          </a:p>
        </p:txBody>
      </p:sp>
      <p:pic>
        <p:nvPicPr>
          <p:cNvPr id="3" name="Picture 2" descr="Chart, line chart&#10;&#10;Description automatically generated">
            <a:extLst>
              <a:ext uri="{FF2B5EF4-FFF2-40B4-BE49-F238E27FC236}">
                <a16:creationId xmlns:a16="http://schemas.microsoft.com/office/drawing/2014/main" id="{50F17F05-332C-6D44-B858-EE9BEB13F954}"/>
              </a:ext>
            </a:extLst>
          </p:cNvPr>
          <p:cNvPicPr>
            <a:picLocks noChangeAspect="1"/>
          </p:cNvPicPr>
          <p:nvPr/>
        </p:nvPicPr>
        <p:blipFill>
          <a:blip r:embed="rId2"/>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126700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316D603-0DC8-4A43-9E81-601A9F703F2F}"/>
              </a:ext>
            </a:extLst>
          </p:cNvPr>
          <p:cNvSpPr txBox="1"/>
          <p:nvPr/>
        </p:nvSpPr>
        <p:spPr>
          <a:xfrm>
            <a:off x="315310" y="325820"/>
            <a:ext cx="11014842" cy="369332"/>
          </a:xfrm>
          <a:prstGeom prst="rect">
            <a:avLst/>
          </a:prstGeom>
          <a:noFill/>
        </p:spPr>
        <p:txBody>
          <a:bodyPr wrap="square" rtlCol="0">
            <a:spAutoFit/>
          </a:bodyPr>
          <a:lstStyle/>
          <a:p>
            <a:r>
              <a:rPr lang="en-US" dirty="0"/>
              <a:t>Results:</a:t>
            </a:r>
          </a:p>
        </p:txBody>
      </p:sp>
      <p:pic>
        <p:nvPicPr>
          <p:cNvPr id="4" name="Picture 3" descr="Chart, histogram&#10;&#10;Description automatically generated">
            <a:extLst>
              <a:ext uri="{FF2B5EF4-FFF2-40B4-BE49-F238E27FC236}">
                <a16:creationId xmlns:a16="http://schemas.microsoft.com/office/drawing/2014/main" id="{7A08E996-B6A8-7348-A130-B69DFEACA708}"/>
              </a:ext>
            </a:extLst>
          </p:cNvPr>
          <p:cNvPicPr>
            <a:picLocks noChangeAspect="1"/>
          </p:cNvPicPr>
          <p:nvPr/>
        </p:nvPicPr>
        <p:blipFill>
          <a:blip r:embed="rId2"/>
          <a:stretch>
            <a:fillRect/>
          </a:stretch>
        </p:blipFill>
        <p:spPr>
          <a:xfrm>
            <a:off x="1524000" y="228600"/>
            <a:ext cx="9144000" cy="64008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5F90544-1951-D042-9A99-2B88A1C2ADB3}"/>
                  </a:ext>
                </a:extLst>
              </p:cNvPr>
              <p:cNvSpPr txBox="1"/>
              <p:nvPr/>
            </p:nvSpPr>
            <p:spPr>
              <a:xfrm>
                <a:off x="315310" y="1367815"/>
                <a:ext cx="1744718"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m:rPr>
                              <m:nor/>
                            </m:rPr>
                            <a:rPr lang="en-US" dirty="0"/>
                            <m:t>Sum</m:t>
                          </m:r>
                          <m:r>
                            <m:rPr>
                              <m:nor/>
                            </m:rPr>
                            <a:rPr lang="en-US" dirty="0"/>
                            <m:t>(</m:t>
                          </m:r>
                          <m:r>
                            <m:rPr>
                              <m:nor/>
                            </m:rPr>
                            <a:rPr lang="en-US" dirty="0"/>
                            <m:t>Reward</m:t>
                          </m:r>
                          <m:r>
                            <m:rPr>
                              <m:nor/>
                            </m:rPr>
                            <a:rPr lang="en-US" dirty="0"/>
                            <m:t>(</m:t>
                          </m:r>
                          <m:r>
                            <m:rPr>
                              <m:nor/>
                            </m:rPr>
                            <a:rPr lang="en-US" dirty="0"/>
                            <m:t>ti</m:t>
                          </m:r>
                          <m:r>
                            <m:rPr>
                              <m:nor/>
                            </m:rPr>
                            <a:rPr lang="en-US" dirty="0"/>
                            <m:t>)) </m:t>
                          </m:r>
                        </m:num>
                        <m:den>
                          <m:r>
                            <a:rPr lang="en-US" b="0" i="1" smtClean="0">
                              <a:latin typeface="Cambria Math" panose="02040503050406030204" pitchFamily="18" charset="0"/>
                            </a:rPr>
                            <m:t>𝑡</m:t>
                          </m:r>
                          <m:r>
                            <a:rPr lang="en-US" b="0" i="1" baseline="-25000" smtClean="0">
                              <a:latin typeface="Cambria Math" panose="02040503050406030204" pitchFamily="18" charset="0"/>
                            </a:rPr>
                            <m:t>𝑖</m:t>
                          </m:r>
                        </m:den>
                      </m:f>
                    </m:oMath>
                  </m:oMathPara>
                </a14:m>
                <a:endParaRPr lang="en-US" dirty="0"/>
              </a:p>
            </p:txBody>
          </p:sp>
        </mc:Choice>
        <mc:Fallback xmlns="">
          <p:sp>
            <p:nvSpPr>
              <p:cNvPr id="5" name="TextBox 4">
                <a:extLst>
                  <a:ext uri="{FF2B5EF4-FFF2-40B4-BE49-F238E27FC236}">
                    <a16:creationId xmlns:a16="http://schemas.microsoft.com/office/drawing/2014/main" id="{45F90544-1951-D042-9A99-2B88A1C2ADB3}"/>
                  </a:ext>
                </a:extLst>
              </p:cNvPr>
              <p:cNvSpPr txBox="1">
                <a:spLocks noRot="1" noChangeAspect="1" noMove="1" noResize="1" noEditPoints="1" noAdjustHandles="1" noChangeArrowheads="1" noChangeShapeType="1" noTextEdit="1"/>
              </p:cNvSpPr>
              <p:nvPr/>
            </p:nvSpPr>
            <p:spPr>
              <a:xfrm>
                <a:off x="315310" y="1367815"/>
                <a:ext cx="1744718" cy="634789"/>
              </a:xfrm>
              <a:prstGeom prst="rect">
                <a:avLst/>
              </a:prstGeom>
              <a:blipFill>
                <a:blip r:embed="rId3"/>
                <a:stretch>
                  <a:fillRect t="-5882" r="-719" b="-3922"/>
                </a:stretch>
              </a:blipFill>
            </p:spPr>
            <p:txBody>
              <a:bodyPr/>
              <a:lstStyle/>
              <a:p>
                <a:r>
                  <a:rPr lang="en-US">
                    <a:noFill/>
                  </a:rPr>
                  <a:t> </a:t>
                </a:r>
              </a:p>
            </p:txBody>
          </p:sp>
        </mc:Fallback>
      </mc:AlternateContent>
    </p:spTree>
    <p:extLst>
      <p:ext uri="{BB962C8B-B14F-4D97-AF65-F5344CB8AC3E}">
        <p14:creationId xmlns:p14="http://schemas.microsoft.com/office/powerpoint/2010/main" val="1553388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5E47-745F-AC4E-A5CA-02E0E9DCB192}"/>
              </a:ext>
            </a:extLst>
          </p:cNvPr>
          <p:cNvSpPr>
            <a:spLocks noGrp="1"/>
          </p:cNvSpPr>
          <p:nvPr>
            <p:ph type="title"/>
          </p:nvPr>
        </p:nvSpPr>
        <p:spPr/>
        <p:txBody>
          <a:bodyPr>
            <a:normAutofit fontScale="90000"/>
          </a:bodyPr>
          <a:lstStyle/>
          <a:p>
            <a:r>
              <a:rPr lang="en-US" sz="2400" dirty="0"/>
              <a:t>In progress: </a:t>
            </a:r>
            <a:br>
              <a:rPr lang="en-US" sz="2400" dirty="0"/>
            </a:br>
            <a:r>
              <a:rPr lang="en-US" sz="2400" dirty="0"/>
              <a:t>Trying to plot how the edge exploration varies with different number of monitors. [done]</a:t>
            </a:r>
            <a:br>
              <a:rPr lang="en-US" sz="2400" dirty="0"/>
            </a:br>
            <a:br>
              <a:rPr lang="en-US" sz="2400" dirty="0"/>
            </a:br>
            <a:r>
              <a:rPr lang="en-US" sz="2400" dirty="0"/>
              <a:t>1. Change a real topology [done]</a:t>
            </a:r>
            <a:br>
              <a:rPr lang="en-US" sz="2400" dirty="0"/>
            </a:br>
            <a:endParaRPr lang="en-US" sz="2400" dirty="0"/>
          </a:p>
        </p:txBody>
      </p:sp>
    </p:spTree>
    <p:extLst>
      <p:ext uri="{BB962C8B-B14F-4D97-AF65-F5344CB8AC3E}">
        <p14:creationId xmlns:p14="http://schemas.microsoft.com/office/powerpoint/2010/main" val="2700345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4EA79-4DDC-4D49-955C-B9C6E79AAC91}"/>
              </a:ext>
            </a:extLst>
          </p:cNvPr>
          <p:cNvSpPr>
            <a:spLocks noGrp="1"/>
          </p:cNvSpPr>
          <p:nvPr>
            <p:ph type="title"/>
          </p:nvPr>
        </p:nvSpPr>
        <p:spPr>
          <a:xfrm>
            <a:off x="386256" y="260022"/>
            <a:ext cx="10515600" cy="1325563"/>
          </a:xfrm>
        </p:spPr>
        <p:txBody>
          <a:bodyPr/>
          <a:lstStyle/>
          <a:p>
            <a:r>
              <a:rPr lang="en-US" dirty="0" err="1"/>
              <a:t>Barabasi</a:t>
            </a:r>
            <a:r>
              <a:rPr lang="en-US" dirty="0"/>
              <a:t> topology with 20 nodes</a:t>
            </a:r>
          </a:p>
        </p:txBody>
      </p:sp>
      <p:pic>
        <p:nvPicPr>
          <p:cNvPr id="4" name="Picture 3">
            <a:extLst>
              <a:ext uri="{FF2B5EF4-FFF2-40B4-BE49-F238E27FC236}">
                <a16:creationId xmlns:a16="http://schemas.microsoft.com/office/drawing/2014/main" id="{18F74082-1609-F642-AB0E-FCC990AAD2FB}"/>
              </a:ext>
            </a:extLst>
          </p:cNvPr>
          <p:cNvPicPr>
            <a:picLocks noChangeAspect="1"/>
          </p:cNvPicPr>
          <p:nvPr/>
        </p:nvPicPr>
        <p:blipFill>
          <a:blip r:embed="rId2"/>
          <a:stretch>
            <a:fillRect/>
          </a:stretch>
        </p:blipFill>
        <p:spPr>
          <a:xfrm>
            <a:off x="1048407" y="1585585"/>
            <a:ext cx="5867400" cy="4335357"/>
          </a:xfrm>
          <a:prstGeom prst="rect">
            <a:avLst/>
          </a:prstGeom>
        </p:spPr>
      </p:pic>
      <p:sp>
        <p:nvSpPr>
          <p:cNvPr id="5" name="TextBox 4">
            <a:extLst>
              <a:ext uri="{FF2B5EF4-FFF2-40B4-BE49-F238E27FC236}">
                <a16:creationId xmlns:a16="http://schemas.microsoft.com/office/drawing/2014/main" id="{CCE043F1-0427-2446-A733-9E3AEBBC628E}"/>
              </a:ext>
            </a:extLst>
          </p:cNvPr>
          <p:cNvSpPr txBox="1"/>
          <p:nvPr/>
        </p:nvSpPr>
        <p:spPr>
          <a:xfrm>
            <a:off x="7577958" y="2102069"/>
            <a:ext cx="4113177" cy="646331"/>
          </a:xfrm>
          <a:prstGeom prst="rect">
            <a:avLst/>
          </a:prstGeom>
          <a:noFill/>
        </p:spPr>
        <p:txBody>
          <a:bodyPr wrap="none" rtlCol="0">
            <a:spAutoFit/>
          </a:bodyPr>
          <a:lstStyle/>
          <a:p>
            <a:r>
              <a:rPr lang="en-US" dirty="0"/>
              <a:t>All the nodes deployed with monitors are </a:t>
            </a:r>
          </a:p>
          <a:p>
            <a:r>
              <a:rPr lang="en-US" dirty="0"/>
              <a:t>end nodes with degree =2</a:t>
            </a:r>
          </a:p>
        </p:txBody>
      </p:sp>
    </p:spTree>
    <p:extLst>
      <p:ext uri="{BB962C8B-B14F-4D97-AF65-F5344CB8AC3E}">
        <p14:creationId xmlns:p14="http://schemas.microsoft.com/office/powerpoint/2010/main" val="2784879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DE7E06-1D09-8848-82AA-C3381C0338E9}"/>
              </a:ext>
            </a:extLst>
          </p:cNvPr>
          <p:cNvSpPr>
            <a:spLocks noGrp="1"/>
          </p:cNvSpPr>
          <p:nvPr>
            <p:ph type="title"/>
          </p:nvPr>
        </p:nvSpPr>
        <p:spPr>
          <a:xfrm>
            <a:off x="838200" y="365125"/>
            <a:ext cx="10515600" cy="549275"/>
          </a:xfrm>
        </p:spPr>
        <p:txBody>
          <a:bodyPr>
            <a:normAutofit fontScale="90000"/>
          </a:bodyPr>
          <a:lstStyle/>
          <a:p>
            <a:r>
              <a:rPr lang="en-US" dirty="0"/>
              <a:t>Edge computation rate with increasing monitors</a:t>
            </a:r>
          </a:p>
        </p:txBody>
      </p:sp>
      <p:pic>
        <p:nvPicPr>
          <p:cNvPr id="7" name="Picture 6">
            <a:extLst>
              <a:ext uri="{FF2B5EF4-FFF2-40B4-BE49-F238E27FC236}">
                <a16:creationId xmlns:a16="http://schemas.microsoft.com/office/drawing/2014/main" id="{FDD8BD44-586E-464B-8DA0-0436FD9BC7D5}"/>
              </a:ext>
            </a:extLst>
          </p:cNvPr>
          <p:cNvPicPr>
            <a:picLocks noChangeAspect="1"/>
          </p:cNvPicPr>
          <p:nvPr/>
        </p:nvPicPr>
        <p:blipFill>
          <a:blip r:embed="rId2"/>
          <a:stretch>
            <a:fillRect/>
          </a:stretch>
        </p:blipFill>
        <p:spPr>
          <a:xfrm>
            <a:off x="680545" y="1242157"/>
            <a:ext cx="7801303" cy="5250717"/>
          </a:xfrm>
          <a:prstGeom prst="rect">
            <a:avLst/>
          </a:prstGeom>
        </p:spPr>
      </p:pic>
    </p:spTree>
    <p:extLst>
      <p:ext uri="{BB962C8B-B14F-4D97-AF65-F5344CB8AC3E}">
        <p14:creationId xmlns:p14="http://schemas.microsoft.com/office/powerpoint/2010/main" val="3900808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E773FF-DCED-8547-990E-D5A1B3A49D80}"/>
              </a:ext>
            </a:extLst>
          </p:cNvPr>
          <p:cNvPicPr>
            <a:picLocks noChangeAspect="1"/>
          </p:cNvPicPr>
          <p:nvPr/>
        </p:nvPicPr>
        <p:blipFill>
          <a:blip r:embed="rId2"/>
          <a:stretch>
            <a:fillRect/>
          </a:stretch>
        </p:blipFill>
        <p:spPr>
          <a:xfrm>
            <a:off x="5925044" y="2597123"/>
            <a:ext cx="5983154" cy="3924301"/>
          </a:xfrm>
          <a:prstGeom prst="rect">
            <a:avLst/>
          </a:prstGeom>
        </p:spPr>
      </p:pic>
      <p:pic>
        <p:nvPicPr>
          <p:cNvPr id="3" name="Picture 2">
            <a:extLst>
              <a:ext uri="{FF2B5EF4-FFF2-40B4-BE49-F238E27FC236}">
                <a16:creationId xmlns:a16="http://schemas.microsoft.com/office/drawing/2014/main" id="{DFFCC8B0-005F-E74D-8E0A-B9072F563DDE}"/>
              </a:ext>
            </a:extLst>
          </p:cNvPr>
          <p:cNvPicPr>
            <a:picLocks noChangeAspect="1"/>
          </p:cNvPicPr>
          <p:nvPr/>
        </p:nvPicPr>
        <p:blipFill>
          <a:blip r:embed="rId3"/>
          <a:stretch>
            <a:fillRect/>
          </a:stretch>
        </p:blipFill>
        <p:spPr>
          <a:xfrm>
            <a:off x="283802" y="101600"/>
            <a:ext cx="5786149" cy="3924300"/>
          </a:xfrm>
          <a:prstGeom prst="rect">
            <a:avLst/>
          </a:prstGeom>
        </p:spPr>
      </p:pic>
      <p:sp>
        <p:nvSpPr>
          <p:cNvPr id="4" name="TextBox 3">
            <a:extLst>
              <a:ext uri="{FF2B5EF4-FFF2-40B4-BE49-F238E27FC236}">
                <a16:creationId xmlns:a16="http://schemas.microsoft.com/office/drawing/2014/main" id="{6DE301E4-328E-2445-8E2A-3DFABC88A7D9}"/>
              </a:ext>
            </a:extLst>
          </p:cNvPr>
          <p:cNvSpPr txBox="1"/>
          <p:nvPr/>
        </p:nvSpPr>
        <p:spPr>
          <a:xfrm>
            <a:off x="6985000" y="736600"/>
            <a:ext cx="2861232" cy="369332"/>
          </a:xfrm>
          <a:prstGeom prst="rect">
            <a:avLst/>
          </a:prstGeom>
          <a:noFill/>
        </p:spPr>
        <p:txBody>
          <a:bodyPr wrap="none" rtlCol="0">
            <a:spAutoFit/>
          </a:bodyPr>
          <a:lstStyle/>
          <a:p>
            <a:r>
              <a:rPr lang="en-US" dirty="0" err="1"/>
              <a:t>Barabasi</a:t>
            </a:r>
            <a:r>
              <a:rPr lang="en-US" dirty="0"/>
              <a:t>: 50 nodes, 96 links </a:t>
            </a:r>
          </a:p>
        </p:txBody>
      </p:sp>
    </p:spTree>
    <p:extLst>
      <p:ext uri="{BB962C8B-B14F-4D97-AF65-F5344CB8AC3E}">
        <p14:creationId xmlns:p14="http://schemas.microsoft.com/office/powerpoint/2010/main" val="853821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37299-081A-474B-B576-D1D41F20B83B}"/>
              </a:ext>
            </a:extLst>
          </p:cNvPr>
          <p:cNvSpPr>
            <a:spLocks noGrp="1"/>
          </p:cNvSpPr>
          <p:nvPr>
            <p:ph type="title"/>
          </p:nvPr>
        </p:nvSpPr>
        <p:spPr>
          <a:xfrm>
            <a:off x="389021" y="204703"/>
            <a:ext cx="10515600" cy="1325563"/>
          </a:xfrm>
        </p:spPr>
        <p:txBody>
          <a:bodyPr>
            <a:normAutofit/>
          </a:bodyPr>
          <a:lstStyle/>
          <a:p>
            <a:r>
              <a:rPr lang="en-US" sz="3200" dirty="0"/>
              <a:t>%of edge identified with different size </a:t>
            </a:r>
            <a:r>
              <a:rPr lang="en-US" sz="3200" dirty="0" err="1"/>
              <a:t>Barabasi</a:t>
            </a:r>
            <a:r>
              <a:rPr lang="en-US" sz="3200" dirty="0"/>
              <a:t> topology </a:t>
            </a:r>
          </a:p>
        </p:txBody>
      </p:sp>
      <p:pic>
        <p:nvPicPr>
          <p:cNvPr id="4" name="Content Placeholder 3">
            <a:extLst>
              <a:ext uri="{FF2B5EF4-FFF2-40B4-BE49-F238E27FC236}">
                <a16:creationId xmlns:a16="http://schemas.microsoft.com/office/drawing/2014/main" id="{E45A9417-2D96-254D-8577-79838F5D35BD}"/>
              </a:ext>
            </a:extLst>
          </p:cNvPr>
          <p:cNvPicPr>
            <a:picLocks noGrp="1" noChangeAspect="1"/>
          </p:cNvPicPr>
          <p:nvPr>
            <p:ph idx="1"/>
          </p:nvPr>
        </p:nvPicPr>
        <p:blipFill>
          <a:blip r:embed="rId2"/>
          <a:stretch>
            <a:fillRect/>
          </a:stretch>
        </p:blipFill>
        <p:spPr>
          <a:xfrm>
            <a:off x="1287379" y="1056186"/>
            <a:ext cx="7455567" cy="5727289"/>
          </a:xfrm>
          <a:prstGeom prst="rect">
            <a:avLst/>
          </a:prstGeom>
        </p:spPr>
      </p:pic>
    </p:spTree>
    <p:extLst>
      <p:ext uri="{BB962C8B-B14F-4D97-AF65-F5344CB8AC3E}">
        <p14:creationId xmlns:p14="http://schemas.microsoft.com/office/powerpoint/2010/main" val="2361896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08829-7D6A-9D48-B568-FE3171A2E4FB}"/>
              </a:ext>
            </a:extLst>
          </p:cNvPr>
          <p:cNvSpPr>
            <a:spLocks noGrp="1"/>
          </p:cNvSpPr>
          <p:nvPr>
            <p:ph type="title"/>
          </p:nvPr>
        </p:nvSpPr>
        <p:spPr>
          <a:xfrm>
            <a:off x="101600" y="147137"/>
            <a:ext cx="10515600" cy="1325563"/>
          </a:xfrm>
        </p:spPr>
        <p:txBody>
          <a:bodyPr/>
          <a:lstStyle/>
          <a:p>
            <a:r>
              <a:rPr lang="en-US" dirty="0"/>
              <a:t>Real topology - </a:t>
            </a:r>
            <a:r>
              <a:rPr lang="en-US" b="1" dirty="0"/>
              <a:t>The Internet Topology Zoo</a:t>
            </a:r>
            <a:br>
              <a:rPr lang="en-US" b="1" dirty="0"/>
            </a:br>
            <a:endParaRPr lang="en-US" dirty="0"/>
          </a:p>
        </p:txBody>
      </p:sp>
      <p:sp>
        <p:nvSpPr>
          <p:cNvPr id="3" name="Content Placeholder 2">
            <a:extLst>
              <a:ext uri="{FF2B5EF4-FFF2-40B4-BE49-F238E27FC236}">
                <a16:creationId xmlns:a16="http://schemas.microsoft.com/office/drawing/2014/main" id="{A0722CB0-DA52-C944-BB7D-0A1341881B7A}"/>
              </a:ext>
            </a:extLst>
          </p:cNvPr>
          <p:cNvSpPr>
            <a:spLocks noGrp="1"/>
          </p:cNvSpPr>
          <p:nvPr>
            <p:ph idx="1"/>
          </p:nvPr>
        </p:nvSpPr>
        <p:spPr>
          <a:xfrm>
            <a:off x="342900" y="906962"/>
            <a:ext cx="10515600" cy="4351338"/>
          </a:xfrm>
        </p:spPr>
        <p:txBody>
          <a:bodyPr/>
          <a:lstStyle/>
          <a:p>
            <a:r>
              <a:rPr lang="en-US" dirty="0" err="1"/>
              <a:t>Bics</a:t>
            </a:r>
            <a:r>
              <a:rPr lang="en-US" dirty="0"/>
              <a:t>  33 nodes  48 links (doing the experiment of scalability of the identified links )</a:t>
            </a:r>
          </a:p>
          <a:p>
            <a:endParaRPr lang="en-US" dirty="0"/>
          </a:p>
        </p:txBody>
      </p:sp>
      <p:pic>
        <p:nvPicPr>
          <p:cNvPr id="4" name="Picture 3">
            <a:extLst>
              <a:ext uri="{FF2B5EF4-FFF2-40B4-BE49-F238E27FC236}">
                <a16:creationId xmlns:a16="http://schemas.microsoft.com/office/drawing/2014/main" id="{B401E926-45E8-7D4E-A78C-40770C9D3D0C}"/>
              </a:ext>
            </a:extLst>
          </p:cNvPr>
          <p:cNvPicPr>
            <a:picLocks noChangeAspect="1"/>
          </p:cNvPicPr>
          <p:nvPr/>
        </p:nvPicPr>
        <p:blipFill>
          <a:blip r:embed="rId2"/>
          <a:stretch>
            <a:fillRect/>
          </a:stretch>
        </p:blipFill>
        <p:spPr>
          <a:xfrm>
            <a:off x="1930400" y="1830471"/>
            <a:ext cx="5753100" cy="4880392"/>
          </a:xfrm>
          <a:prstGeom prst="rect">
            <a:avLst/>
          </a:prstGeom>
        </p:spPr>
      </p:pic>
    </p:spTree>
    <p:extLst>
      <p:ext uri="{BB962C8B-B14F-4D97-AF65-F5344CB8AC3E}">
        <p14:creationId xmlns:p14="http://schemas.microsoft.com/office/powerpoint/2010/main" val="1854218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AC492-B9A7-8F4F-AE90-3FF01658FD80}"/>
              </a:ext>
            </a:extLst>
          </p:cNvPr>
          <p:cNvSpPr>
            <a:spLocks noGrp="1"/>
          </p:cNvSpPr>
          <p:nvPr>
            <p:ph type="title"/>
          </p:nvPr>
        </p:nvSpPr>
        <p:spPr/>
        <p:txBody>
          <a:bodyPr>
            <a:normAutofit fontScale="90000"/>
          </a:bodyPr>
          <a:lstStyle/>
          <a:p>
            <a:r>
              <a:rPr lang="en-US" dirty="0"/>
              <a:t>BTN – 53 nodes, 65 links (experiments is running for the scalability of the identified links)</a:t>
            </a:r>
          </a:p>
        </p:txBody>
      </p:sp>
      <p:pic>
        <p:nvPicPr>
          <p:cNvPr id="4" name="Content Placeholder 3">
            <a:extLst>
              <a:ext uri="{FF2B5EF4-FFF2-40B4-BE49-F238E27FC236}">
                <a16:creationId xmlns:a16="http://schemas.microsoft.com/office/drawing/2014/main" id="{262CA134-6B8F-7542-AA6B-FAD89D2476D4}"/>
              </a:ext>
            </a:extLst>
          </p:cNvPr>
          <p:cNvPicPr>
            <a:picLocks noGrp="1" noChangeAspect="1"/>
          </p:cNvPicPr>
          <p:nvPr>
            <p:ph idx="1"/>
          </p:nvPr>
        </p:nvPicPr>
        <p:blipFill>
          <a:blip r:embed="rId2"/>
          <a:stretch>
            <a:fillRect/>
          </a:stretch>
        </p:blipFill>
        <p:spPr>
          <a:xfrm>
            <a:off x="1879587" y="1825625"/>
            <a:ext cx="8432825" cy="4351338"/>
          </a:xfrm>
          <a:prstGeom prst="rect">
            <a:avLst/>
          </a:prstGeom>
        </p:spPr>
      </p:pic>
    </p:spTree>
    <p:extLst>
      <p:ext uri="{BB962C8B-B14F-4D97-AF65-F5344CB8AC3E}">
        <p14:creationId xmlns:p14="http://schemas.microsoft.com/office/powerpoint/2010/main" val="308540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3B30-A4FD-124E-9379-F0972D52931B}"/>
              </a:ext>
            </a:extLst>
          </p:cNvPr>
          <p:cNvSpPr>
            <a:spLocks noGrp="1"/>
          </p:cNvSpPr>
          <p:nvPr>
            <p:ph type="title"/>
          </p:nvPr>
        </p:nvSpPr>
        <p:spPr/>
        <p:txBody>
          <a:bodyPr/>
          <a:lstStyle/>
          <a:p>
            <a:r>
              <a:rPr lang="en-US" dirty="0" err="1"/>
              <a:t>Barabasi</a:t>
            </a:r>
            <a:r>
              <a:rPr lang="en-US" dirty="0"/>
              <a:t> 50nodes with 29% monitors (no NT, with original initialization)</a:t>
            </a:r>
          </a:p>
        </p:txBody>
      </p:sp>
      <p:sp>
        <p:nvSpPr>
          <p:cNvPr id="3" name="Content Placeholder 2">
            <a:extLst>
              <a:ext uri="{FF2B5EF4-FFF2-40B4-BE49-F238E27FC236}">
                <a16:creationId xmlns:a16="http://schemas.microsoft.com/office/drawing/2014/main" id="{1DB1AFB1-33B1-734C-8A47-48593DD33241}"/>
              </a:ext>
            </a:extLst>
          </p:cNvPr>
          <p:cNvSpPr>
            <a:spLocks noGrp="1"/>
          </p:cNvSpPr>
          <p:nvPr>
            <p:ph idx="1"/>
          </p:nvPr>
        </p:nvSpPr>
        <p:spPr>
          <a:xfrm>
            <a:off x="838200" y="1690688"/>
            <a:ext cx="10515600" cy="4351338"/>
          </a:xfrm>
        </p:spPr>
        <p:txBody>
          <a:bodyPr/>
          <a:lstStyle/>
          <a:p>
            <a:r>
              <a:rPr lang="en-US" dirty="0" err="1"/>
              <a:t>Tol_MSE</a:t>
            </a:r>
            <a:r>
              <a:rPr lang="en-US" dirty="0"/>
              <a:t> without MAB  	                   </a:t>
            </a:r>
            <a:r>
              <a:rPr lang="en-US" dirty="0" err="1"/>
              <a:t>Tol_MSE</a:t>
            </a:r>
            <a:r>
              <a:rPr lang="en-US" dirty="0"/>
              <a:t> with MAB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4008E1BD-5396-3E4F-8D15-95AADBDB7F6F}"/>
              </a:ext>
            </a:extLst>
          </p:cNvPr>
          <p:cNvPicPr>
            <a:picLocks noChangeAspect="1"/>
          </p:cNvPicPr>
          <p:nvPr/>
        </p:nvPicPr>
        <p:blipFill>
          <a:blip r:embed="rId2"/>
          <a:stretch>
            <a:fillRect/>
          </a:stretch>
        </p:blipFill>
        <p:spPr>
          <a:xfrm>
            <a:off x="5560488" y="2147887"/>
            <a:ext cx="5830989" cy="4351339"/>
          </a:xfrm>
          <a:prstGeom prst="rect">
            <a:avLst/>
          </a:prstGeom>
        </p:spPr>
      </p:pic>
      <p:pic>
        <p:nvPicPr>
          <p:cNvPr id="6" name="Picture 5">
            <a:extLst>
              <a:ext uri="{FF2B5EF4-FFF2-40B4-BE49-F238E27FC236}">
                <a16:creationId xmlns:a16="http://schemas.microsoft.com/office/drawing/2014/main" id="{CE7C0FCC-2005-874C-A02E-913F645A39F1}"/>
              </a:ext>
            </a:extLst>
          </p:cNvPr>
          <p:cNvPicPr>
            <a:picLocks noChangeAspect="1"/>
          </p:cNvPicPr>
          <p:nvPr/>
        </p:nvPicPr>
        <p:blipFill>
          <a:blip r:embed="rId3"/>
          <a:stretch>
            <a:fillRect/>
          </a:stretch>
        </p:blipFill>
        <p:spPr>
          <a:xfrm>
            <a:off x="0" y="2147887"/>
            <a:ext cx="5560488" cy="4119564"/>
          </a:xfrm>
          <a:prstGeom prst="rect">
            <a:avLst/>
          </a:prstGeom>
        </p:spPr>
      </p:pic>
    </p:spTree>
    <p:extLst>
      <p:ext uri="{BB962C8B-B14F-4D97-AF65-F5344CB8AC3E}">
        <p14:creationId xmlns:p14="http://schemas.microsoft.com/office/powerpoint/2010/main" val="2974389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6F5FC-2A62-6648-AC79-41AACDED4FE1}"/>
              </a:ext>
            </a:extLst>
          </p:cNvPr>
          <p:cNvSpPr>
            <a:spLocks noGrp="1"/>
          </p:cNvSpPr>
          <p:nvPr>
            <p:ph type="ctrTitle"/>
          </p:nvPr>
        </p:nvSpPr>
        <p:spPr>
          <a:xfrm>
            <a:off x="90616" y="121466"/>
            <a:ext cx="5259859" cy="768220"/>
          </a:xfrm>
        </p:spPr>
        <p:txBody>
          <a:bodyPr>
            <a:normAutofit fontScale="90000"/>
          </a:bodyPr>
          <a:lstStyle/>
          <a:p>
            <a:pPr algn="l"/>
            <a:r>
              <a:rPr lang="en-US" dirty="0"/>
              <a:t>Initialization: </a:t>
            </a:r>
          </a:p>
        </p:txBody>
      </p:sp>
      <p:sp>
        <p:nvSpPr>
          <p:cNvPr id="16" name="TextBox 15">
            <a:extLst>
              <a:ext uri="{FF2B5EF4-FFF2-40B4-BE49-F238E27FC236}">
                <a16:creationId xmlns:a16="http://schemas.microsoft.com/office/drawing/2014/main" id="{F7E58B2A-8710-1B47-97F2-B4070B89EBE3}"/>
              </a:ext>
            </a:extLst>
          </p:cNvPr>
          <p:cNvSpPr txBox="1"/>
          <p:nvPr/>
        </p:nvSpPr>
        <p:spPr>
          <a:xfrm>
            <a:off x="6783860" y="4720281"/>
            <a:ext cx="242374" cy="954107"/>
          </a:xfrm>
          <a:prstGeom prst="rect">
            <a:avLst/>
          </a:prstGeom>
          <a:noFill/>
        </p:spPr>
        <p:txBody>
          <a:bodyPr wrap="none" rtlCol="0">
            <a:spAutoFit/>
          </a:bodyPr>
          <a:lstStyle/>
          <a:p>
            <a:r>
              <a:rPr lang="en-US" sz="2000" dirty="0"/>
              <a:t> </a:t>
            </a:r>
          </a:p>
          <a:p>
            <a:endParaRPr lang="en-US" dirty="0"/>
          </a:p>
          <a:p>
            <a:endParaRPr lang="en-US" dirty="0"/>
          </a:p>
        </p:txBody>
      </p:sp>
      <p:sp>
        <p:nvSpPr>
          <p:cNvPr id="3" name="TextBox 2">
            <a:extLst>
              <a:ext uri="{FF2B5EF4-FFF2-40B4-BE49-F238E27FC236}">
                <a16:creationId xmlns:a16="http://schemas.microsoft.com/office/drawing/2014/main" id="{E9782AE5-3F3B-C34A-86E7-2713ED135861}"/>
              </a:ext>
            </a:extLst>
          </p:cNvPr>
          <p:cNvSpPr txBox="1"/>
          <p:nvPr/>
        </p:nvSpPr>
        <p:spPr>
          <a:xfrm>
            <a:off x="200242" y="929338"/>
            <a:ext cx="9403491" cy="1631216"/>
          </a:xfrm>
          <a:prstGeom prst="rect">
            <a:avLst/>
          </a:prstGeom>
          <a:noFill/>
        </p:spPr>
        <p:txBody>
          <a:bodyPr wrap="square" rtlCol="0">
            <a:spAutoFit/>
          </a:bodyPr>
          <a:lstStyle/>
          <a:p>
            <a:r>
              <a:rPr lang="en-US" sz="2000" dirty="0">
                <a:solidFill>
                  <a:srgbClr val="002060"/>
                </a:solidFill>
              </a:rPr>
              <a:t>for each edge e in </a:t>
            </a:r>
            <a:r>
              <a:rPr lang="en-US" sz="2000" dirty="0" err="1">
                <a:solidFill>
                  <a:srgbClr val="002060"/>
                </a:solidFill>
              </a:rPr>
              <a:t>G.edges</a:t>
            </a:r>
            <a:r>
              <a:rPr lang="en-US" sz="2000" dirty="0">
                <a:solidFill>
                  <a:srgbClr val="002060"/>
                </a:solidFill>
              </a:rPr>
              <a:t>: </a:t>
            </a:r>
          </a:p>
          <a:p>
            <a:r>
              <a:rPr lang="en-US" sz="2000" dirty="0">
                <a:solidFill>
                  <a:srgbClr val="002060"/>
                </a:solidFill>
              </a:rPr>
              <a:t>	find a path p so that e in p</a:t>
            </a:r>
          </a:p>
          <a:p>
            <a:r>
              <a:rPr lang="en-US" sz="2000" dirty="0">
                <a:solidFill>
                  <a:srgbClr val="002060"/>
                </a:solidFill>
              </a:rPr>
              <a:t>	update MAB variables </a:t>
            </a:r>
            <a:r>
              <a:rPr lang="en-US" sz="2000" dirty="0" err="1">
                <a:solidFill>
                  <a:srgbClr val="002060"/>
                </a:solidFill>
              </a:rPr>
              <a:t>Dict_edge_theta</a:t>
            </a:r>
            <a:r>
              <a:rPr lang="en-US" sz="2000" dirty="0">
                <a:solidFill>
                  <a:srgbClr val="002060"/>
                </a:solidFill>
              </a:rPr>
              <a:t>[edge], </a:t>
            </a:r>
            <a:r>
              <a:rPr lang="en-US" sz="2000" dirty="0" err="1">
                <a:solidFill>
                  <a:srgbClr val="002060"/>
                </a:solidFill>
              </a:rPr>
              <a:t>Dict_edge_m</a:t>
            </a:r>
            <a:r>
              <a:rPr lang="en-US" sz="2000" dirty="0">
                <a:solidFill>
                  <a:srgbClr val="002060"/>
                </a:solidFill>
              </a:rPr>
              <a:t>[edge]</a:t>
            </a:r>
          </a:p>
          <a:p>
            <a:endParaRPr lang="en-US" sz="2000" dirty="0"/>
          </a:p>
          <a:p>
            <a:endParaRPr lang="en-US" sz="2000" dirty="0"/>
          </a:p>
        </p:txBody>
      </p:sp>
      <p:pic>
        <p:nvPicPr>
          <p:cNvPr id="14" name="Picture 13">
            <a:extLst>
              <a:ext uri="{FF2B5EF4-FFF2-40B4-BE49-F238E27FC236}">
                <a16:creationId xmlns:a16="http://schemas.microsoft.com/office/drawing/2014/main" id="{5D8F688F-F0DC-EE44-B77E-5E73480BA219}"/>
              </a:ext>
            </a:extLst>
          </p:cNvPr>
          <p:cNvPicPr>
            <a:picLocks noChangeAspect="1"/>
          </p:cNvPicPr>
          <p:nvPr/>
        </p:nvPicPr>
        <p:blipFill>
          <a:blip r:embed="rId2"/>
          <a:stretch>
            <a:fillRect/>
          </a:stretch>
        </p:blipFill>
        <p:spPr>
          <a:xfrm>
            <a:off x="1536846" y="2148724"/>
            <a:ext cx="6024540" cy="4297446"/>
          </a:xfrm>
          <a:prstGeom prst="rect">
            <a:avLst/>
          </a:prstGeom>
        </p:spPr>
      </p:pic>
    </p:spTree>
    <p:extLst>
      <p:ext uri="{BB962C8B-B14F-4D97-AF65-F5344CB8AC3E}">
        <p14:creationId xmlns:p14="http://schemas.microsoft.com/office/powerpoint/2010/main" val="3153976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3B30-A4FD-124E-9379-F0972D52931B}"/>
              </a:ext>
            </a:extLst>
          </p:cNvPr>
          <p:cNvSpPr>
            <a:spLocks noGrp="1"/>
          </p:cNvSpPr>
          <p:nvPr>
            <p:ph type="title"/>
          </p:nvPr>
        </p:nvSpPr>
        <p:spPr/>
        <p:txBody>
          <a:bodyPr/>
          <a:lstStyle/>
          <a:p>
            <a:r>
              <a:rPr lang="en-US" dirty="0"/>
              <a:t>Rate of the correct selected shortest path</a:t>
            </a:r>
          </a:p>
        </p:txBody>
      </p:sp>
      <p:sp>
        <p:nvSpPr>
          <p:cNvPr id="3" name="Content Placeholder 2">
            <a:extLst>
              <a:ext uri="{FF2B5EF4-FFF2-40B4-BE49-F238E27FC236}">
                <a16:creationId xmlns:a16="http://schemas.microsoft.com/office/drawing/2014/main" id="{1DB1AFB1-33B1-734C-8A47-48593DD33241}"/>
              </a:ext>
            </a:extLst>
          </p:cNvPr>
          <p:cNvSpPr>
            <a:spLocks noGrp="1"/>
          </p:cNvSpPr>
          <p:nvPr>
            <p:ph idx="1"/>
          </p:nvPr>
        </p:nvSpPr>
        <p:spPr>
          <a:xfrm>
            <a:off x="838200" y="1690688"/>
            <a:ext cx="10515600" cy="4351338"/>
          </a:xfrm>
        </p:spPr>
        <p:txBody>
          <a:bodyPr/>
          <a:lstStyle/>
          <a:p>
            <a:r>
              <a:rPr lang="en-US" dirty="0"/>
              <a:t>without MAB 					with MAB</a:t>
            </a:r>
          </a:p>
          <a:p>
            <a:pPr lvl="1"/>
            <a:endParaRPr lang="en-US" dirty="0"/>
          </a:p>
          <a:p>
            <a:pPr marL="0" indent="0">
              <a:buNone/>
            </a:pPr>
            <a:endParaRPr lang="en-US" dirty="0"/>
          </a:p>
        </p:txBody>
      </p:sp>
      <p:pic>
        <p:nvPicPr>
          <p:cNvPr id="6" name="Picture 5">
            <a:extLst>
              <a:ext uri="{FF2B5EF4-FFF2-40B4-BE49-F238E27FC236}">
                <a16:creationId xmlns:a16="http://schemas.microsoft.com/office/drawing/2014/main" id="{F5A32B99-96DF-8047-BFB8-BB8995E7B903}"/>
              </a:ext>
            </a:extLst>
          </p:cNvPr>
          <p:cNvPicPr>
            <a:picLocks noChangeAspect="1"/>
          </p:cNvPicPr>
          <p:nvPr/>
        </p:nvPicPr>
        <p:blipFill>
          <a:blip r:embed="rId2"/>
          <a:stretch>
            <a:fillRect/>
          </a:stretch>
        </p:blipFill>
        <p:spPr>
          <a:xfrm>
            <a:off x="838200" y="2111952"/>
            <a:ext cx="5485524" cy="4168635"/>
          </a:xfrm>
          <a:prstGeom prst="rect">
            <a:avLst/>
          </a:prstGeom>
        </p:spPr>
      </p:pic>
      <p:pic>
        <p:nvPicPr>
          <p:cNvPr id="7" name="Picture 6">
            <a:extLst>
              <a:ext uri="{FF2B5EF4-FFF2-40B4-BE49-F238E27FC236}">
                <a16:creationId xmlns:a16="http://schemas.microsoft.com/office/drawing/2014/main" id="{1E69B9DB-C1DA-DF48-A23E-24DEA3A310C6}"/>
              </a:ext>
            </a:extLst>
          </p:cNvPr>
          <p:cNvPicPr>
            <a:picLocks noChangeAspect="1"/>
          </p:cNvPicPr>
          <p:nvPr/>
        </p:nvPicPr>
        <p:blipFill>
          <a:blip r:embed="rId3"/>
          <a:stretch>
            <a:fillRect/>
          </a:stretch>
        </p:blipFill>
        <p:spPr>
          <a:xfrm>
            <a:off x="6323724" y="2111952"/>
            <a:ext cx="5573329" cy="4219941"/>
          </a:xfrm>
          <a:prstGeom prst="rect">
            <a:avLst/>
          </a:prstGeom>
        </p:spPr>
      </p:pic>
    </p:spTree>
    <p:extLst>
      <p:ext uri="{BB962C8B-B14F-4D97-AF65-F5344CB8AC3E}">
        <p14:creationId xmlns:p14="http://schemas.microsoft.com/office/powerpoint/2010/main" val="3626256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3B30-A4FD-124E-9379-F0972D52931B}"/>
              </a:ext>
            </a:extLst>
          </p:cNvPr>
          <p:cNvSpPr>
            <a:spLocks noGrp="1"/>
          </p:cNvSpPr>
          <p:nvPr>
            <p:ph type="title"/>
          </p:nvPr>
        </p:nvSpPr>
        <p:spPr/>
        <p:txBody>
          <a:bodyPr/>
          <a:lstStyle/>
          <a:p>
            <a:r>
              <a:rPr lang="en-US" dirty="0"/>
              <a:t>Delay difference of the optimal path from mean after initialization and after training</a:t>
            </a:r>
          </a:p>
        </p:txBody>
      </p:sp>
      <p:sp>
        <p:nvSpPr>
          <p:cNvPr id="3" name="Content Placeholder 2">
            <a:extLst>
              <a:ext uri="{FF2B5EF4-FFF2-40B4-BE49-F238E27FC236}">
                <a16:creationId xmlns:a16="http://schemas.microsoft.com/office/drawing/2014/main" id="{1DB1AFB1-33B1-734C-8A47-48593DD33241}"/>
              </a:ext>
            </a:extLst>
          </p:cNvPr>
          <p:cNvSpPr>
            <a:spLocks noGrp="1"/>
          </p:cNvSpPr>
          <p:nvPr>
            <p:ph idx="1"/>
          </p:nvPr>
        </p:nvSpPr>
        <p:spPr>
          <a:xfrm>
            <a:off x="838200" y="1690688"/>
            <a:ext cx="10515600" cy="4351338"/>
          </a:xfrm>
        </p:spPr>
        <p:txBody>
          <a:bodyPr/>
          <a:lstStyle/>
          <a:p>
            <a:r>
              <a:rPr lang="en-US" dirty="0"/>
              <a:t>without MAB 					with MAB</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77BB15E0-06A3-C949-945D-F1D3AF5ED7D5}"/>
              </a:ext>
            </a:extLst>
          </p:cNvPr>
          <p:cNvPicPr>
            <a:picLocks noChangeAspect="1"/>
          </p:cNvPicPr>
          <p:nvPr/>
        </p:nvPicPr>
        <p:blipFill>
          <a:blip r:embed="rId2"/>
          <a:stretch>
            <a:fillRect/>
          </a:stretch>
        </p:blipFill>
        <p:spPr>
          <a:xfrm>
            <a:off x="149992" y="2084704"/>
            <a:ext cx="5861926" cy="4355401"/>
          </a:xfrm>
          <a:prstGeom prst="rect">
            <a:avLst/>
          </a:prstGeom>
        </p:spPr>
      </p:pic>
      <p:pic>
        <p:nvPicPr>
          <p:cNvPr id="5" name="Picture 4">
            <a:extLst>
              <a:ext uri="{FF2B5EF4-FFF2-40B4-BE49-F238E27FC236}">
                <a16:creationId xmlns:a16="http://schemas.microsoft.com/office/drawing/2014/main" id="{DBCBA3EB-FD4D-B544-8928-DE91662C7B74}"/>
              </a:ext>
            </a:extLst>
          </p:cNvPr>
          <p:cNvPicPr>
            <a:picLocks noChangeAspect="1"/>
          </p:cNvPicPr>
          <p:nvPr/>
        </p:nvPicPr>
        <p:blipFill>
          <a:blip r:embed="rId3"/>
          <a:stretch>
            <a:fillRect/>
          </a:stretch>
        </p:blipFill>
        <p:spPr>
          <a:xfrm>
            <a:off x="5841343" y="2084704"/>
            <a:ext cx="5959664" cy="4640973"/>
          </a:xfrm>
          <a:prstGeom prst="rect">
            <a:avLst/>
          </a:prstGeom>
        </p:spPr>
      </p:pic>
    </p:spTree>
    <p:extLst>
      <p:ext uri="{BB962C8B-B14F-4D97-AF65-F5344CB8AC3E}">
        <p14:creationId xmlns:p14="http://schemas.microsoft.com/office/powerpoint/2010/main" val="1106763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3B30-A4FD-124E-9379-F0972D52931B}"/>
              </a:ext>
            </a:extLst>
          </p:cNvPr>
          <p:cNvSpPr>
            <a:spLocks noGrp="1"/>
          </p:cNvSpPr>
          <p:nvPr>
            <p:ph type="title"/>
          </p:nvPr>
        </p:nvSpPr>
        <p:spPr/>
        <p:txBody>
          <a:bodyPr/>
          <a:lstStyle/>
          <a:p>
            <a:r>
              <a:rPr lang="en-US" dirty="0"/>
              <a:t>Delay difference of the optimal path from mean after initialization and after training</a:t>
            </a:r>
          </a:p>
        </p:txBody>
      </p:sp>
      <p:sp>
        <p:nvSpPr>
          <p:cNvPr id="3" name="Content Placeholder 2">
            <a:extLst>
              <a:ext uri="{FF2B5EF4-FFF2-40B4-BE49-F238E27FC236}">
                <a16:creationId xmlns:a16="http://schemas.microsoft.com/office/drawing/2014/main" id="{1DB1AFB1-33B1-734C-8A47-48593DD33241}"/>
              </a:ext>
            </a:extLst>
          </p:cNvPr>
          <p:cNvSpPr>
            <a:spLocks noGrp="1"/>
          </p:cNvSpPr>
          <p:nvPr>
            <p:ph idx="1"/>
          </p:nvPr>
        </p:nvSpPr>
        <p:spPr>
          <a:xfrm>
            <a:off x="838200" y="1690688"/>
            <a:ext cx="10515600" cy="4351338"/>
          </a:xfrm>
        </p:spPr>
        <p:txBody>
          <a:bodyPr/>
          <a:lstStyle/>
          <a:p>
            <a:r>
              <a:rPr lang="en-US" dirty="0"/>
              <a:t>without MAB 					with MAB</a:t>
            </a:r>
          </a:p>
          <a:p>
            <a:pPr lvl="1"/>
            <a:endParaRPr lang="en-US" dirty="0"/>
          </a:p>
          <a:p>
            <a:pPr marL="0" indent="0">
              <a:buNone/>
            </a:pPr>
            <a:endParaRPr lang="en-US" dirty="0"/>
          </a:p>
        </p:txBody>
      </p:sp>
      <p:pic>
        <p:nvPicPr>
          <p:cNvPr id="6" name="Picture 5">
            <a:extLst>
              <a:ext uri="{FF2B5EF4-FFF2-40B4-BE49-F238E27FC236}">
                <a16:creationId xmlns:a16="http://schemas.microsoft.com/office/drawing/2014/main" id="{6B6FADF9-8030-C348-AC1C-F7C826EED1DB}"/>
              </a:ext>
            </a:extLst>
          </p:cNvPr>
          <p:cNvPicPr>
            <a:picLocks noChangeAspect="1"/>
          </p:cNvPicPr>
          <p:nvPr/>
        </p:nvPicPr>
        <p:blipFill>
          <a:blip r:embed="rId2"/>
          <a:stretch>
            <a:fillRect/>
          </a:stretch>
        </p:blipFill>
        <p:spPr>
          <a:xfrm>
            <a:off x="5492643" y="2261285"/>
            <a:ext cx="5495088" cy="4055247"/>
          </a:xfrm>
          <a:prstGeom prst="rect">
            <a:avLst/>
          </a:prstGeom>
        </p:spPr>
      </p:pic>
      <p:pic>
        <p:nvPicPr>
          <p:cNvPr id="7" name="Picture 6">
            <a:extLst>
              <a:ext uri="{FF2B5EF4-FFF2-40B4-BE49-F238E27FC236}">
                <a16:creationId xmlns:a16="http://schemas.microsoft.com/office/drawing/2014/main" id="{40C13B21-FF30-144B-8910-8D88CB16BE96}"/>
              </a:ext>
            </a:extLst>
          </p:cNvPr>
          <p:cNvPicPr>
            <a:picLocks noChangeAspect="1"/>
          </p:cNvPicPr>
          <p:nvPr/>
        </p:nvPicPr>
        <p:blipFill>
          <a:blip r:embed="rId3"/>
          <a:stretch>
            <a:fillRect/>
          </a:stretch>
        </p:blipFill>
        <p:spPr>
          <a:xfrm>
            <a:off x="405714" y="2398537"/>
            <a:ext cx="5223055" cy="3780741"/>
          </a:xfrm>
          <a:prstGeom prst="rect">
            <a:avLst/>
          </a:prstGeom>
        </p:spPr>
      </p:pic>
    </p:spTree>
    <p:extLst>
      <p:ext uri="{BB962C8B-B14F-4D97-AF65-F5344CB8AC3E}">
        <p14:creationId xmlns:p14="http://schemas.microsoft.com/office/powerpoint/2010/main" val="1330462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1FC34E92-0BF8-524D-88E3-870D7E921218}"/>
              </a:ext>
            </a:extLst>
          </p:cNvPr>
          <p:cNvPicPr>
            <a:picLocks noGrp="1" noChangeAspect="1"/>
          </p:cNvPicPr>
          <p:nvPr>
            <p:ph idx="1"/>
          </p:nvPr>
        </p:nvPicPr>
        <p:blipFill>
          <a:blip r:embed="rId2"/>
          <a:stretch>
            <a:fillRect/>
          </a:stretch>
        </p:blipFill>
        <p:spPr>
          <a:xfrm>
            <a:off x="2662951" y="1022436"/>
            <a:ext cx="6198833" cy="4351338"/>
          </a:xfrm>
        </p:spPr>
      </p:pic>
      <p:sp>
        <p:nvSpPr>
          <p:cNvPr id="6" name="TextBox 5">
            <a:extLst>
              <a:ext uri="{FF2B5EF4-FFF2-40B4-BE49-F238E27FC236}">
                <a16:creationId xmlns:a16="http://schemas.microsoft.com/office/drawing/2014/main" id="{2A213495-12B8-904C-BAEC-AFBE2BDA3BFF}"/>
              </a:ext>
            </a:extLst>
          </p:cNvPr>
          <p:cNvSpPr txBox="1"/>
          <p:nvPr/>
        </p:nvSpPr>
        <p:spPr>
          <a:xfrm>
            <a:off x="2866768" y="5287277"/>
            <a:ext cx="301686" cy="369332"/>
          </a:xfrm>
          <a:prstGeom prst="rect">
            <a:avLst/>
          </a:prstGeom>
          <a:noFill/>
        </p:spPr>
        <p:txBody>
          <a:bodyPr wrap="none" rtlCol="0">
            <a:spAutoFit/>
          </a:bodyPr>
          <a:lstStyle/>
          <a:p>
            <a:r>
              <a:rPr lang="en-US" dirty="0"/>
              <a:t>0</a:t>
            </a:r>
          </a:p>
        </p:txBody>
      </p:sp>
      <p:sp>
        <p:nvSpPr>
          <p:cNvPr id="9" name="TextBox 8">
            <a:extLst>
              <a:ext uri="{FF2B5EF4-FFF2-40B4-BE49-F238E27FC236}">
                <a16:creationId xmlns:a16="http://schemas.microsoft.com/office/drawing/2014/main" id="{162A65FE-B6F2-C145-81CC-7835385D1E26}"/>
              </a:ext>
            </a:extLst>
          </p:cNvPr>
          <p:cNvSpPr txBox="1"/>
          <p:nvPr/>
        </p:nvSpPr>
        <p:spPr>
          <a:xfrm>
            <a:off x="3695025" y="5284447"/>
            <a:ext cx="535724" cy="369332"/>
          </a:xfrm>
          <a:prstGeom prst="rect">
            <a:avLst/>
          </a:prstGeom>
          <a:noFill/>
        </p:spPr>
        <p:txBody>
          <a:bodyPr wrap="none" rtlCol="0">
            <a:spAutoFit/>
          </a:bodyPr>
          <a:lstStyle/>
          <a:p>
            <a:r>
              <a:rPr lang="en-US" dirty="0"/>
              <a:t>500</a:t>
            </a:r>
          </a:p>
        </p:txBody>
      </p:sp>
      <p:sp>
        <p:nvSpPr>
          <p:cNvPr id="10" name="TextBox 9">
            <a:extLst>
              <a:ext uri="{FF2B5EF4-FFF2-40B4-BE49-F238E27FC236}">
                <a16:creationId xmlns:a16="http://schemas.microsoft.com/office/drawing/2014/main" id="{81D15769-9489-5B45-9072-752702AFEB2D}"/>
              </a:ext>
            </a:extLst>
          </p:cNvPr>
          <p:cNvSpPr txBox="1"/>
          <p:nvPr/>
        </p:nvSpPr>
        <p:spPr>
          <a:xfrm>
            <a:off x="4557233" y="5284447"/>
            <a:ext cx="652743" cy="369332"/>
          </a:xfrm>
          <a:prstGeom prst="rect">
            <a:avLst/>
          </a:prstGeom>
          <a:noFill/>
        </p:spPr>
        <p:txBody>
          <a:bodyPr wrap="none" rtlCol="0">
            <a:spAutoFit/>
          </a:bodyPr>
          <a:lstStyle/>
          <a:p>
            <a:r>
              <a:rPr lang="en-US" dirty="0"/>
              <a:t>1000</a:t>
            </a:r>
          </a:p>
        </p:txBody>
      </p:sp>
      <p:sp>
        <p:nvSpPr>
          <p:cNvPr id="11" name="TextBox 10">
            <a:extLst>
              <a:ext uri="{FF2B5EF4-FFF2-40B4-BE49-F238E27FC236}">
                <a16:creationId xmlns:a16="http://schemas.microsoft.com/office/drawing/2014/main" id="{D3EE66CD-06A3-F549-983B-0BF7255DAC5F}"/>
              </a:ext>
            </a:extLst>
          </p:cNvPr>
          <p:cNvSpPr txBox="1"/>
          <p:nvPr/>
        </p:nvSpPr>
        <p:spPr>
          <a:xfrm>
            <a:off x="5488812" y="5298219"/>
            <a:ext cx="652743" cy="369332"/>
          </a:xfrm>
          <a:prstGeom prst="rect">
            <a:avLst/>
          </a:prstGeom>
          <a:noFill/>
        </p:spPr>
        <p:txBody>
          <a:bodyPr wrap="none" rtlCol="0">
            <a:spAutoFit/>
          </a:bodyPr>
          <a:lstStyle/>
          <a:p>
            <a:r>
              <a:rPr lang="en-US" dirty="0"/>
              <a:t>1500</a:t>
            </a:r>
          </a:p>
        </p:txBody>
      </p:sp>
      <p:sp>
        <p:nvSpPr>
          <p:cNvPr id="12" name="TextBox 11">
            <a:extLst>
              <a:ext uri="{FF2B5EF4-FFF2-40B4-BE49-F238E27FC236}">
                <a16:creationId xmlns:a16="http://schemas.microsoft.com/office/drawing/2014/main" id="{6E9B4341-2C73-5F4A-8668-A7D958D736AA}"/>
              </a:ext>
            </a:extLst>
          </p:cNvPr>
          <p:cNvSpPr txBox="1"/>
          <p:nvPr/>
        </p:nvSpPr>
        <p:spPr>
          <a:xfrm>
            <a:off x="6446355" y="5298219"/>
            <a:ext cx="652743" cy="369332"/>
          </a:xfrm>
          <a:prstGeom prst="rect">
            <a:avLst/>
          </a:prstGeom>
          <a:noFill/>
        </p:spPr>
        <p:txBody>
          <a:bodyPr wrap="none" rtlCol="0">
            <a:spAutoFit/>
          </a:bodyPr>
          <a:lstStyle/>
          <a:p>
            <a:r>
              <a:rPr lang="en-US" dirty="0"/>
              <a:t>2000</a:t>
            </a:r>
          </a:p>
        </p:txBody>
      </p:sp>
      <p:sp>
        <p:nvSpPr>
          <p:cNvPr id="13" name="TextBox 12">
            <a:extLst>
              <a:ext uri="{FF2B5EF4-FFF2-40B4-BE49-F238E27FC236}">
                <a16:creationId xmlns:a16="http://schemas.microsoft.com/office/drawing/2014/main" id="{1C81CBF0-4DE5-A64E-8041-99418D58843F}"/>
              </a:ext>
            </a:extLst>
          </p:cNvPr>
          <p:cNvSpPr txBox="1"/>
          <p:nvPr/>
        </p:nvSpPr>
        <p:spPr>
          <a:xfrm>
            <a:off x="7403898" y="5298219"/>
            <a:ext cx="652743" cy="369332"/>
          </a:xfrm>
          <a:prstGeom prst="rect">
            <a:avLst/>
          </a:prstGeom>
          <a:noFill/>
        </p:spPr>
        <p:txBody>
          <a:bodyPr wrap="none" rtlCol="0">
            <a:spAutoFit/>
          </a:bodyPr>
          <a:lstStyle/>
          <a:p>
            <a:r>
              <a:rPr lang="en-US" dirty="0"/>
              <a:t>2500</a:t>
            </a:r>
          </a:p>
        </p:txBody>
      </p:sp>
      <p:sp>
        <p:nvSpPr>
          <p:cNvPr id="14" name="TextBox 13">
            <a:extLst>
              <a:ext uri="{FF2B5EF4-FFF2-40B4-BE49-F238E27FC236}">
                <a16:creationId xmlns:a16="http://schemas.microsoft.com/office/drawing/2014/main" id="{40F24461-0A62-6244-9DE7-FE990B6F79D5}"/>
              </a:ext>
            </a:extLst>
          </p:cNvPr>
          <p:cNvSpPr txBox="1"/>
          <p:nvPr/>
        </p:nvSpPr>
        <p:spPr>
          <a:xfrm>
            <a:off x="8361441" y="5313321"/>
            <a:ext cx="652743" cy="369332"/>
          </a:xfrm>
          <a:prstGeom prst="rect">
            <a:avLst/>
          </a:prstGeom>
          <a:noFill/>
        </p:spPr>
        <p:txBody>
          <a:bodyPr wrap="none" rtlCol="0">
            <a:spAutoFit/>
          </a:bodyPr>
          <a:lstStyle/>
          <a:p>
            <a:r>
              <a:rPr lang="en-US" dirty="0"/>
              <a:t>3000</a:t>
            </a:r>
          </a:p>
        </p:txBody>
      </p:sp>
      <p:sp>
        <p:nvSpPr>
          <p:cNvPr id="15" name="TextBox 14">
            <a:extLst>
              <a:ext uri="{FF2B5EF4-FFF2-40B4-BE49-F238E27FC236}">
                <a16:creationId xmlns:a16="http://schemas.microsoft.com/office/drawing/2014/main" id="{0F559076-96B6-D54B-801E-3C4419D8048E}"/>
              </a:ext>
            </a:extLst>
          </p:cNvPr>
          <p:cNvSpPr txBox="1"/>
          <p:nvPr/>
        </p:nvSpPr>
        <p:spPr>
          <a:xfrm>
            <a:off x="2349222" y="2025604"/>
            <a:ext cx="418704" cy="369332"/>
          </a:xfrm>
          <a:prstGeom prst="rect">
            <a:avLst/>
          </a:prstGeom>
          <a:noFill/>
        </p:spPr>
        <p:txBody>
          <a:bodyPr wrap="none" rtlCol="0">
            <a:spAutoFit/>
          </a:bodyPr>
          <a:lstStyle/>
          <a:p>
            <a:r>
              <a:rPr lang="en-US" dirty="0"/>
              <a:t>10</a:t>
            </a:r>
          </a:p>
        </p:txBody>
      </p:sp>
      <p:sp>
        <p:nvSpPr>
          <p:cNvPr id="16" name="TextBox 15">
            <a:extLst>
              <a:ext uri="{FF2B5EF4-FFF2-40B4-BE49-F238E27FC236}">
                <a16:creationId xmlns:a16="http://schemas.microsoft.com/office/drawing/2014/main" id="{94E253C6-E3A3-6E45-9311-2AC1C169ED2E}"/>
              </a:ext>
            </a:extLst>
          </p:cNvPr>
          <p:cNvSpPr txBox="1"/>
          <p:nvPr/>
        </p:nvSpPr>
        <p:spPr>
          <a:xfrm>
            <a:off x="2454197" y="2798631"/>
            <a:ext cx="301686" cy="369332"/>
          </a:xfrm>
          <a:prstGeom prst="rect">
            <a:avLst/>
          </a:prstGeom>
          <a:noFill/>
        </p:spPr>
        <p:txBody>
          <a:bodyPr wrap="none" rtlCol="0">
            <a:spAutoFit/>
          </a:bodyPr>
          <a:lstStyle/>
          <a:p>
            <a:r>
              <a:rPr lang="en-US" dirty="0"/>
              <a:t>8</a:t>
            </a:r>
          </a:p>
        </p:txBody>
      </p:sp>
      <p:sp>
        <p:nvSpPr>
          <p:cNvPr id="17" name="TextBox 16">
            <a:extLst>
              <a:ext uri="{FF2B5EF4-FFF2-40B4-BE49-F238E27FC236}">
                <a16:creationId xmlns:a16="http://schemas.microsoft.com/office/drawing/2014/main" id="{6F1F0CD8-C80E-AD4F-B103-51C57D272A44}"/>
              </a:ext>
            </a:extLst>
          </p:cNvPr>
          <p:cNvSpPr txBox="1"/>
          <p:nvPr/>
        </p:nvSpPr>
        <p:spPr>
          <a:xfrm>
            <a:off x="2454197" y="3571658"/>
            <a:ext cx="301686" cy="369332"/>
          </a:xfrm>
          <a:prstGeom prst="rect">
            <a:avLst/>
          </a:prstGeom>
          <a:noFill/>
        </p:spPr>
        <p:txBody>
          <a:bodyPr wrap="none" rtlCol="0">
            <a:spAutoFit/>
          </a:bodyPr>
          <a:lstStyle/>
          <a:p>
            <a:r>
              <a:rPr lang="en-US" dirty="0"/>
              <a:t>6</a:t>
            </a:r>
          </a:p>
        </p:txBody>
      </p:sp>
      <p:sp>
        <p:nvSpPr>
          <p:cNvPr id="18" name="TextBox 17">
            <a:extLst>
              <a:ext uri="{FF2B5EF4-FFF2-40B4-BE49-F238E27FC236}">
                <a16:creationId xmlns:a16="http://schemas.microsoft.com/office/drawing/2014/main" id="{2F3C0770-1CC5-7E4B-99B0-B83BA47AE682}"/>
              </a:ext>
            </a:extLst>
          </p:cNvPr>
          <p:cNvSpPr txBox="1"/>
          <p:nvPr/>
        </p:nvSpPr>
        <p:spPr>
          <a:xfrm>
            <a:off x="2454197" y="4344685"/>
            <a:ext cx="301686" cy="369332"/>
          </a:xfrm>
          <a:prstGeom prst="rect">
            <a:avLst/>
          </a:prstGeom>
          <a:noFill/>
        </p:spPr>
        <p:txBody>
          <a:bodyPr wrap="none" rtlCol="0">
            <a:spAutoFit/>
          </a:bodyPr>
          <a:lstStyle/>
          <a:p>
            <a:r>
              <a:rPr lang="en-US" dirty="0"/>
              <a:t>4</a:t>
            </a:r>
          </a:p>
        </p:txBody>
      </p:sp>
      <p:sp>
        <p:nvSpPr>
          <p:cNvPr id="19" name="TextBox 18">
            <a:extLst>
              <a:ext uri="{FF2B5EF4-FFF2-40B4-BE49-F238E27FC236}">
                <a16:creationId xmlns:a16="http://schemas.microsoft.com/office/drawing/2014/main" id="{AB4807A0-0049-F94A-B4A5-141C16A72564}"/>
              </a:ext>
            </a:extLst>
          </p:cNvPr>
          <p:cNvSpPr txBox="1"/>
          <p:nvPr/>
        </p:nvSpPr>
        <p:spPr>
          <a:xfrm>
            <a:off x="2454197" y="5084720"/>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AE78C8B1-37A1-5244-B36F-785985CE9F7E}"/>
              </a:ext>
            </a:extLst>
          </p:cNvPr>
          <p:cNvSpPr txBox="1"/>
          <p:nvPr/>
        </p:nvSpPr>
        <p:spPr>
          <a:xfrm>
            <a:off x="2349548" y="1252577"/>
            <a:ext cx="418704" cy="369332"/>
          </a:xfrm>
          <a:prstGeom prst="rect">
            <a:avLst/>
          </a:prstGeom>
          <a:noFill/>
        </p:spPr>
        <p:txBody>
          <a:bodyPr wrap="none" rtlCol="0">
            <a:spAutoFit/>
          </a:bodyPr>
          <a:lstStyle/>
          <a:p>
            <a:r>
              <a:rPr lang="en-US" dirty="0"/>
              <a:t>12</a:t>
            </a:r>
          </a:p>
        </p:txBody>
      </p:sp>
      <p:sp>
        <p:nvSpPr>
          <p:cNvPr id="7" name="TextBox 6">
            <a:extLst>
              <a:ext uri="{FF2B5EF4-FFF2-40B4-BE49-F238E27FC236}">
                <a16:creationId xmlns:a16="http://schemas.microsoft.com/office/drawing/2014/main" id="{86CEEDDC-DD05-3E41-AADA-6485375F862B}"/>
              </a:ext>
            </a:extLst>
          </p:cNvPr>
          <p:cNvSpPr txBox="1"/>
          <p:nvPr/>
        </p:nvSpPr>
        <p:spPr>
          <a:xfrm>
            <a:off x="4720729" y="5653779"/>
            <a:ext cx="1628972" cy="400110"/>
          </a:xfrm>
          <a:prstGeom prst="rect">
            <a:avLst/>
          </a:prstGeom>
          <a:noFill/>
        </p:spPr>
        <p:txBody>
          <a:bodyPr wrap="none" rtlCol="0">
            <a:spAutoFit/>
          </a:bodyPr>
          <a:lstStyle/>
          <a:p>
            <a:r>
              <a:rPr lang="en-US" sz="2000" dirty="0"/>
              <a:t>learning  time</a:t>
            </a:r>
          </a:p>
        </p:txBody>
      </p:sp>
      <p:sp>
        <p:nvSpPr>
          <p:cNvPr id="22" name="TextBox 21">
            <a:extLst>
              <a:ext uri="{FF2B5EF4-FFF2-40B4-BE49-F238E27FC236}">
                <a16:creationId xmlns:a16="http://schemas.microsoft.com/office/drawing/2014/main" id="{1789E2C3-21D6-6740-B0EA-136F07975EC5}"/>
              </a:ext>
            </a:extLst>
          </p:cNvPr>
          <p:cNvSpPr txBox="1"/>
          <p:nvPr/>
        </p:nvSpPr>
        <p:spPr>
          <a:xfrm rot="16200000">
            <a:off x="255810" y="3035229"/>
            <a:ext cx="3963008" cy="400110"/>
          </a:xfrm>
          <a:prstGeom prst="rect">
            <a:avLst/>
          </a:prstGeom>
          <a:noFill/>
        </p:spPr>
        <p:txBody>
          <a:bodyPr wrap="none" rtlCol="0">
            <a:spAutoFit/>
          </a:bodyPr>
          <a:lstStyle/>
          <a:p>
            <a:r>
              <a:rPr lang="en-US" sz="2000" dirty="0"/>
              <a:t>MSE of all link’ delay during learning</a:t>
            </a:r>
          </a:p>
        </p:txBody>
      </p:sp>
      <p:sp>
        <p:nvSpPr>
          <p:cNvPr id="25" name="TextBox 24">
            <a:extLst>
              <a:ext uri="{FF2B5EF4-FFF2-40B4-BE49-F238E27FC236}">
                <a16:creationId xmlns:a16="http://schemas.microsoft.com/office/drawing/2014/main" id="{0B8FA1C5-7A41-C545-BA10-D1FFE6A06720}"/>
              </a:ext>
            </a:extLst>
          </p:cNvPr>
          <p:cNvSpPr txBox="1"/>
          <p:nvPr/>
        </p:nvSpPr>
        <p:spPr>
          <a:xfrm>
            <a:off x="10102803" y="1343748"/>
            <a:ext cx="518091" cy="1246495"/>
          </a:xfrm>
          <a:prstGeom prst="rect">
            <a:avLst/>
          </a:prstGeom>
          <a:noFill/>
        </p:spPr>
        <p:txBody>
          <a:bodyPr wrap="none" rtlCol="0">
            <a:spAutoFit/>
          </a:bodyPr>
          <a:lstStyle/>
          <a:p>
            <a:r>
              <a:rPr lang="en-US" sz="1500" dirty="0"/>
              <a:t>10%</a:t>
            </a:r>
          </a:p>
          <a:p>
            <a:r>
              <a:rPr lang="en-US" sz="1500" dirty="0"/>
              <a:t>20%</a:t>
            </a:r>
          </a:p>
          <a:p>
            <a:r>
              <a:rPr lang="en-US" sz="1500" dirty="0"/>
              <a:t>30%</a:t>
            </a:r>
          </a:p>
          <a:p>
            <a:r>
              <a:rPr lang="en-US" sz="1500" dirty="0"/>
              <a:t>40%</a:t>
            </a:r>
          </a:p>
          <a:p>
            <a:r>
              <a:rPr lang="en-US" sz="1500" dirty="0"/>
              <a:t>50%</a:t>
            </a:r>
          </a:p>
        </p:txBody>
      </p:sp>
      <p:cxnSp>
        <p:nvCxnSpPr>
          <p:cNvPr id="24" name="Straight Connector 23">
            <a:extLst>
              <a:ext uri="{FF2B5EF4-FFF2-40B4-BE49-F238E27FC236}">
                <a16:creationId xmlns:a16="http://schemas.microsoft.com/office/drawing/2014/main" id="{C2FCD301-6D04-2846-A424-6061EED17077}"/>
              </a:ext>
            </a:extLst>
          </p:cNvPr>
          <p:cNvCxnSpPr/>
          <p:nvPr/>
        </p:nvCxnSpPr>
        <p:spPr>
          <a:xfrm>
            <a:off x="9791027" y="1441102"/>
            <a:ext cx="27918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3045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1FC34E92-0BF8-524D-88E3-870D7E921218}"/>
              </a:ext>
            </a:extLst>
          </p:cNvPr>
          <p:cNvPicPr>
            <a:picLocks noGrp="1" noChangeAspect="1"/>
          </p:cNvPicPr>
          <p:nvPr>
            <p:ph idx="1"/>
          </p:nvPr>
        </p:nvPicPr>
        <p:blipFill>
          <a:blip r:embed="rId2"/>
          <a:stretch>
            <a:fillRect/>
          </a:stretch>
        </p:blipFill>
        <p:spPr>
          <a:xfrm>
            <a:off x="2662951" y="1022436"/>
            <a:ext cx="6198833" cy="4351338"/>
          </a:xfrm>
        </p:spPr>
      </p:pic>
      <p:sp>
        <p:nvSpPr>
          <p:cNvPr id="6" name="TextBox 5">
            <a:extLst>
              <a:ext uri="{FF2B5EF4-FFF2-40B4-BE49-F238E27FC236}">
                <a16:creationId xmlns:a16="http://schemas.microsoft.com/office/drawing/2014/main" id="{2A213495-12B8-904C-BAEC-AFBE2BDA3BFF}"/>
              </a:ext>
            </a:extLst>
          </p:cNvPr>
          <p:cNvSpPr txBox="1"/>
          <p:nvPr/>
        </p:nvSpPr>
        <p:spPr>
          <a:xfrm>
            <a:off x="2866768" y="5287277"/>
            <a:ext cx="301686" cy="369332"/>
          </a:xfrm>
          <a:prstGeom prst="rect">
            <a:avLst/>
          </a:prstGeom>
          <a:noFill/>
        </p:spPr>
        <p:txBody>
          <a:bodyPr wrap="none" rtlCol="0">
            <a:spAutoFit/>
          </a:bodyPr>
          <a:lstStyle/>
          <a:p>
            <a:r>
              <a:rPr lang="en-US" dirty="0"/>
              <a:t>0</a:t>
            </a:r>
          </a:p>
        </p:txBody>
      </p:sp>
      <p:sp>
        <p:nvSpPr>
          <p:cNvPr id="9" name="TextBox 8">
            <a:extLst>
              <a:ext uri="{FF2B5EF4-FFF2-40B4-BE49-F238E27FC236}">
                <a16:creationId xmlns:a16="http://schemas.microsoft.com/office/drawing/2014/main" id="{162A65FE-B6F2-C145-81CC-7835385D1E26}"/>
              </a:ext>
            </a:extLst>
          </p:cNvPr>
          <p:cNvSpPr txBox="1"/>
          <p:nvPr/>
        </p:nvSpPr>
        <p:spPr>
          <a:xfrm>
            <a:off x="3695025" y="5284447"/>
            <a:ext cx="535724" cy="369332"/>
          </a:xfrm>
          <a:prstGeom prst="rect">
            <a:avLst/>
          </a:prstGeom>
          <a:noFill/>
        </p:spPr>
        <p:txBody>
          <a:bodyPr wrap="none" rtlCol="0">
            <a:spAutoFit/>
          </a:bodyPr>
          <a:lstStyle/>
          <a:p>
            <a:r>
              <a:rPr lang="en-US" dirty="0"/>
              <a:t>500</a:t>
            </a:r>
          </a:p>
        </p:txBody>
      </p:sp>
      <p:sp>
        <p:nvSpPr>
          <p:cNvPr id="10" name="TextBox 9">
            <a:extLst>
              <a:ext uri="{FF2B5EF4-FFF2-40B4-BE49-F238E27FC236}">
                <a16:creationId xmlns:a16="http://schemas.microsoft.com/office/drawing/2014/main" id="{81D15769-9489-5B45-9072-752702AFEB2D}"/>
              </a:ext>
            </a:extLst>
          </p:cNvPr>
          <p:cNvSpPr txBox="1"/>
          <p:nvPr/>
        </p:nvSpPr>
        <p:spPr>
          <a:xfrm>
            <a:off x="4557233" y="5284447"/>
            <a:ext cx="652743" cy="369332"/>
          </a:xfrm>
          <a:prstGeom prst="rect">
            <a:avLst/>
          </a:prstGeom>
          <a:noFill/>
        </p:spPr>
        <p:txBody>
          <a:bodyPr wrap="none" rtlCol="0">
            <a:spAutoFit/>
          </a:bodyPr>
          <a:lstStyle/>
          <a:p>
            <a:r>
              <a:rPr lang="en-US" dirty="0"/>
              <a:t>1000</a:t>
            </a:r>
          </a:p>
        </p:txBody>
      </p:sp>
      <p:sp>
        <p:nvSpPr>
          <p:cNvPr id="11" name="TextBox 10">
            <a:extLst>
              <a:ext uri="{FF2B5EF4-FFF2-40B4-BE49-F238E27FC236}">
                <a16:creationId xmlns:a16="http://schemas.microsoft.com/office/drawing/2014/main" id="{D3EE66CD-06A3-F549-983B-0BF7255DAC5F}"/>
              </a:ext>
            </a:extLst>
          </p:cNvPr>
          <p:cNvSpPr txBox="1"/>
          <p:nvPr/>
        </p:nvSpPr>
        <p:spPr>
          <a:xfrm>
            <a:off x="5488812" y="5298219"/>
            <a:ext cx="652743" cy="369332"/>
          </a:xfrm>
          <a:prstGeom prst="rect">
            <a:avLst/>
          </a:prstGeom>
          <a:noFill/>
        </p:spPr>
        <p:txBody>
          <a:bodyPr wrap="none" rtlCol="0">
            <a:spAutoFit/>
          </a:bodyPr>
          <a:lstStyle/>
          <a:p>
            <a:r>
              <a:rPr lang="en-US" dirty="0"/>
              <a:t>1500</a:t>
            </a:r>
          </a:p>
        </p:txBody>
      </p:sp>
      <p:sp>
        <p:nvSpPr>
          <p:cNvPr id="12" name="TextBox 11">
            <a:extLst>
              <a:ext uri="{FF2B5EF4-FFF2-40B4-BE49-F238E27FC236}">
                <a16:creationId xmlns:a16="http://schemas.microsoft.com/office/drawing/2014/main" id="{6E9B4341-2C73-5F4A-8668-A7D958D736AA}"/>
              </a:ext>
            </a:extLst>
          </p:cNvPr>
          <p:cNvSpPr txBox="1"/>
          <p:nvPr/>
        </p:nvSpPr>
        <p:spPr>
          <a:xfrm>
            <a:off x="6446355" y="5298219"/>
            <a:ext cx="652743" cy="369332"/>
          </a:xfrm>
          <a:prstGeom prst="rect">
            <a:avLst/>
          </a:prstGeom>
          <a:noFill/>
        </p:spPr>
        <p:txBody>
          <a:bodyPr wrap="none" rtlCol="0">
            <a:spAutoFit/>
          </a:bodyPr>
          <a:lstStyle/>
          <a:p>
            <a:r>
              <a:rPr lang="en-US" dirty="0"/>
              <a:t>2000</a:t>
            </a:r>
          </a:p>
        </p:txBody>
      </p:sp>
      <p:sp>
        <p:nvSpPr>
          <p:cNvPr id="13" name="TextBox 12">
            <a:extLst>
              <a:ext uri="{FF2B5EF4-FFF2-40B4-BE49-F238E27FC236}">
                <a16:creationId xmlns:a16="http://schemas.microsoft.com/office/drawing/2014/main" id="{1C81CBF0-4DE5-A64E-8041-99418D58843F}"/>
              </a:ext>
            </a:extLst>
          </p:cNvPr>
          <p:cNvSpPr txBox="1"/>
          <p:nvPr/>
        </p:nvSpPr>
        <p:spPr>
          <a:xfrm>
            <a:off x="7403898" y="5298219"/>
            <a:ext cx="652743" cy="369332"/>
          </a:xfrm>
          <a:prstGeom prst="rect">
            <a:avLst/>
          </a:prstGeom>
          <a:noFill/>
        </p:spPr>
        <p:txBody>
          <a:bodyPr wrap="none" rtlCol="0">
            <a:spAutoFit/>
          </a:bodyPr>
          <a:lstStyle/>
          <a:p>
            <a:r>
              <a:rPr lang="en-US" dirty="0"/>
              <a:t>2500</a:t>
            </a:r>
          </a:p>
        </p:txBody>
      </p:sp>
      <p:sp>
        <p:nvSpPr>
          <p:cNvPr id="14" name="TextBox 13">
            <a:extLst>
              <a:ext uri="{FF2B5EF4-FFF2-40B4-BE49-F238E27FC236}">
                <a16:creationId xmlns:a16="http://schemas.microsoft.com/office/drawing/2014/main" id="{40F24461-0A62-6244-9DE7-FE990B6F79D5}"/>
              </a:ext>
            </a:extLst>
          </p:cNvPr>
          <p:cNvSpPr txBox="1"/>
          <p:nvPr/>
        </p:nvSpPr>
        <p:spPr>
          <a:xfrm>
            <a:off x="8361441" y="5313321"/>
            <a:ext cx="652743" cy="369332"/>
          </a:xfrm>
          <a:prstGeom prst="rect">
            <a:avLst/>
          </a:prstGeom>
          <a:noFill/>
        </p:spPr>
        <p:txBody>
          <a:bodyPr wrap="none" rtlCol="0">
            <a:spAutoFit/>
          </a:bodyPr>
          <a:lstStyle/>
          <a:p>
            <a:r>
              <a:rPr lang="en-US" dirty="0"/>
              <a:t>3000</a:t>
            </a:r>
          </a:p>
        </p:txBody>
      </p:sp>
      <p:sp>
        <p:nvSpPr>
          <p:cNvPr id="15" name="TextBox 14">
            <a:extLst>
              <a:ext uri="{FF2B5EF4-FFF2-40B4-BE49-F238E27FC236}">
                <a16:creationId xmlns:a16="http://schemas.microsoft.com/office/drawing/2014/main" id="{0F559076-96B6-D54B-801E-3C4419D8048E}"/>
              </a:ext>
            </a:extLst>
          </p:cNvPr>
          <p:cNvSpPr txBox="1"/>
          <p:nvPr/>
        </p:nvSpPr>
        <p:spPr>
          <a:xfrm>
            <a:off x="2349222" y="2025604"/>
            <a:ext cx="418704" cy="369332"/>
          </a:xfrm>
          <a:prstGeom prst="rect">
            <a:avLst/>
          </a:prstGeom>
          <a:noFill/>
        </p:spPr>
        <p:txBody>
          <a:bodyPr wrap="none" rtlCol="0">
            <a:spAutoFit/>
          </a:bodyPr>
          <a:lstStyle/>
          <a:p>
            <a:r>
              <a:rPr lang="en-US" dirty="0"/>
              <a:t>10</a:t>
            </a:r>
          </a:p>
        </p:txBody>
      </p:sp>
      <p:sp>
        <p:nvSpPr>
          <p:cNvPr id="16" name="TextBox 15">
            <a:extLst>
              <a:ext uri="{FF2B5EF4-FFF2-40B4-BE49-F238E27FC236}">
                <a16:creationId xmlns:a16="http://schemas.microsoft.com/office/drawing/2014/main" id="{94E253C6-E3A3-6E45-9311-2AC1C169ED2E}"/>
              </a:ext>
            </a:extLst>
          </p:cNvPr>
          <p:cNvSpPr txBox="1"/>
          <p:nvPr/>
        </p:nvSpPr>
        <p:spPr>
          <a:xfrm>
            <a:off x="2454197" y="2798631"/>
            <a:ext cx="301686" cy="369332"/>
          </a:xfrm>
          <a:prstGeom prst="rect">
            <a:avLst/>
          </a:prstGeom>
          <a:noFill/>
        </p:spPr>
        <p:txBody>
          <a:bodyPr wrap="none" rtlCol="0">
            <a:spAutoFit/>
          </a:bodyPr>
          <a:lstStyle/>
          <a:p>
            <a:r>
              <a:rPr lang="en-US" dirty="0"/>
              <a:t>8</a:t>
            </a:r>
          </a:p>
        </p:txBody>
      </p:sp>
      <p:sp>
        <p:nvSpPr>
          <p:cNvPr id="17" name="TextBox 16">
            <a:extLst>
              <a:ext uri="{FF2B5EF4-FFF2-40B4-BE49-F238E27FC236}">
                <a16:creationId xmlns:a16="http://schemas.microsoft.com/office/drawing/2014/main" id="{6F1F0CD8-C80E-AD4F-B103-51C57D272A44}"/>
              </a:ext>
            </a:extLst>
          </p:cNvPr>
          <p:cNvSpPr txBox="1"/>
          <p:nvPr/>
        </p:nvSpPr>
        <p:spPr>
          <a:xfrm>
            <a:off x="2454197" y="3571658"/>
            <a:ext cx="301686" cy="369332"/>
          </a:xfrm>
          <a:prstGeom prst="rect">
            <a:avLst/>
          </a:prstGeom>
          <a:noFill/>
        </p:spPr>
        <p:txBody>
          <a:bodyPr wrap="none" rtlCol="0">
            <a:spAutoFit/>
          </a:bodyPr>
          <a:lstStyle/>
          <a:p>
            <a:r>
              <a:rPr lang="en-US" dirty="0"/>
              <a:t>6</a:t>
            </a:r>
          </a:p>
        </p:txBody>
      </p:sp>
      <p:sp>
        <p:nvSpPr>
          <p:cNvPr id="18" name="TextBox 17">
            <a:extLst>
              <a:ext uri="{FF2B5EF4-FFF2-40B4-BE49-F238E27FC236}">
                <a16:creationId xmlns:a16="http://schemas.microsoft.com/office/drawing/2014/main" id="{2F3C0770-1CC5-7E4B-99B0-B83BA47AE682}"/>
              </a:ext>
            </a:extLst>
          </p:cNvPr>
          <p:cNvSpPr txBox="1"/>
          <p:nvPr/>
        </p:nvSpPr>
        <p:spPr>
          <a:xfrm>
            <a:off x="2454197" y="4344685"/>
            <a:ext cx="301686" cy="369332"/>
          </a:xfrm>
          <a:prstGeom prst="rect">
            <a:avLst/>
          </a:prstGeom>
          <a:noFill/>
        </p:spPr>
        <p:txBody>
          <a:bodyPr wrap="none" rtlCol="0">
            <a:spAutoFit/>
          </a:bodyPr>
          <a:lstStyle/>
          <a:p>
            <a:r>
              <a:rPr lang="en-US" dirty="0"/>
              <a:t>4</a:t>
            </a:r>
          </a:p>
        </p:txBody>
      </p:sp>
      <p:sp>
        <p:nvSpPr>
          <p:cNvPr id="19" name="TextBox 18">
            <a:extLst>
              <a:ext uri="{FF2B5EF4-FFF2-40B4-BE49-F238E27FC236}">
                <a16:creationId xmlns:a16="http://schemas.microsoft.com/office/drawing/2014/main" id="{AB4807A0-0049-F94A-B4A5-141C16A72564}"/>
              </a:ext>
            </a:extLst>
          </p:cNvPr>
          <p:cNvSpPr txBox="1"/>
          <p:nvPr/>
        </p:nvSpPr>
        <p:spPr>
          <a:xfrm>
            <a:off x="2454197" y="5084720"/>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AE78C8B1-37A1-5244-B36F-785985CE9F7E}"/>
              </a:ext>
            </a:extLst>
          </p:cNvPr>
          <p:cNvSpPr txBox="1"/>
          <p:nvPr/>
        </p:nvSpPr>
        <p:spPr>
          <a:xfrm>
            <a:off x="2349548" y="1252577"/>
            <a:ext cx="418704" cy="369332"/>
          </a:xfrm>
          <a:prstGeom prst="rect">
            <a:avLst/>
          </a:prstGeom>
          <a:noFill/>
        </p:spPr>
        <p:txBody>
          <a:bodyPr wrap="none" rtlCol="0">
            <a:spAutoFit/>
          </a:bodyPr>
          <a:lstStyle/>
          <a:p>
            <a:r>
              <a:rPr lang="en-US" dirty="0"/>
              <a:t>12</a:t>
            </a:r>
          </a:p>
        </p:txBody>
      </p:sp>
      <p:sp>
        <p:nvSpPr>
          <p:cNvPr id="7" name="TextBox 6">
            <a:extLst>
              <a:ext uri="{FF2B5EF4-FFF2-40B4-BE49-F238E27FC236}">
                <a16:creationId xmlns:a16="http://schemas.microsoft.com/office/drawing/2014/main" id="{86CEEDDC-DD05-3E41-AADA-6485375F862B}"/>
              </a:ext>
            </a:extLst>
          </p:cNvPr>
          <p:cNvSpPr txBox="1"/>
          <p:nvPr/>
        </p:nvSpPr>
        <p:spPr>
          <a:xfrm>
            <a:off x="4720729" y="5653779"/>
            <a:ext cx="1628972" cy="400110"/>
          </a:xfrm>
          <a:prstGeom prst="rect">
            <a:avLst/>
          </a:prstGeom>
          <a:noFill/>
        </p:spPr>
        <p:txBody>
          <a:bodyPr wrap="none" rtlCol="0">
            <a:spAutoFit/>
          </a:bodyPr>
          <a:lstStyle/>
          <a:p>
            <a:r>
              <a:rPr lang="en-US" sz="2000" dirty="0"/>
              <a:t>learning  time</a:t>
            </a:r>
          </a:p>
        </p:txBody>
      </p:sp>
      <p:sp>
        <p:nvSpPr>
          <p:cNvPr id="22" name="TextBox 21">
            <a:extLst>
              <a:ext uri="{FF2B5EF4-FFF2-40B4-BE49-F238E27FC236}">
                <a16:creationId xmlns:a16="http://schemas.microsoft.com/office/drawing/2014/main" id="{1789E2C3-21D6-6740-B0EA-136F07975EC5}"/>
              </a:ext>
            </a:extLst>
          </p:cNvPr>
          <p:cNvSpPr txBox="1"/>
          <p:nvPr/>
        </p:nvSpPr>
        <p:spPr>
          <a:xfrm rot="16200000">
            <a:off x="255810" y="3035229"/>
            <a:ext cx="3963008" cy="400110"/>
          </a:xfrm>
          <a:prstGeom prst="rect">
            <a:avLst/>
          </a:prstGeom>
          <a:noFill/>
        </p:spPr>
        <p:txBody>
          <a:bodyPr wrap="none" rtlCol="0">
            <a:spAutoFit/>
          </a:bodyPr>
          <a:lstStyle/>
          <a:p>
            <a:r>
              <a:rPr lang="en-US" sz="2000" dirty="0"/>
              <a:t>MSE of all link’ delay during learning</a:t>
            </a:r>
          </a:p>
        </p:txBody>
      </p:sp>
    </p:spTree>
    <p:extLst>
      <p:ext uri="{BB962C8B-B14F-4D97-AF65-F5344CB8AC3E}">
        <p14:creationId xmlns:p14="http://schemas.microsoft.com/office/powerpoint/2010/main" val="1181151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6F5FC-2A62-6648-AC79-41AACDED4FE1}"/>
              </a:ext>
            </a:extLst>
          </p:cNvPr>
          <p:cNvSpPr>
            <a:spLocks noGrp="1"/>
          </p:cNvSpPr>
          <p:nvPr>
            <p:ph type="ctrTitle"/>
          </p:nvPr>
        </p:nvSpPr>
        <p:spPr>
          <a:xfrm>
            <a:off x="90616" y="121466"/>
            <a:ext cx="5259859" cy="768220"/>
          </a:xfrm>
        </p:spPr>
        <p:txBody>
          <a:bodyPr>
            <a:normAutofit fontScale="90000"/>
          </a:bodyPr>
          <a:lstStyle/>
          <a:p>
            <a:pPr algn="l"/>
            <a:r>
              <a:rPr lang="en-US" dirty="0"/>
              <a:t>Initialization: </a:t>
            </a:r>
          </a:p>
        </p:txBody>
      </p:sp>
      <p:sp>
        <p:nvSpPr>
          <p:cNvPr id="16" name="TextBox 15">
            <a:extLst>
              <a:ext uri="{FF2B5EF4-FFF2-40B4-BE49-F238E27FC236}">
                <a16:creationId xmlns:a16="http://schemas.microsoft.com/office/drawing/2014/main" id="{F7E58B2A-8710-1B47-97F2-B4070B89EBE3}"/>
              </a:ext>
            </a:extLst>
          </p:cNvPr>
          <p:cNvSpPr txBox="1"/>
          <p:nvPr/>
        </p:nvSpPr>
        <p:spPr>
          <a:xfrm>
            <a:off x="6783860" y="4720281"/>
            <a:ext cx="242374" cy="954107"/>
          </a:xfrm>
          <a:prstGeom prst="rect">
            <a:avLst/>
          </a:prstGeom>
          <a:noFill/>
        </p:spPr>
        <p:txBody>
          <a:bodyPr wrap="none" rtlCol="0">
            <a:spAutoFit/>
          </a:bodyPr>
          <a:lstStyle/>
          <a:p>
            <a:r>
              <a:rPr lang="en-US" sz="2000" dirty="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F059A5-B45E-284C-86C9-92637D2B19D7}"/>
                  </a:ext>
                </a:extLst>
              </p:cNvPr>
              <p:cNvSpPr txBox="1"/>
              <p:nvPr/>
            </p:nvSpPr>
            <p:spPr>
              <a:xfrm>
                <a:off x="468923" y="889686"/>
                <a:ext cx="10481997" cy="1235979"/>
              </a:xfrm>
              <a:prstGeom prst="rect">
                <a:avLst/>
              </a:prstGeom>
              <a:noFill/>
            </p:spPr>
            <p:txBody>
              <a:bodyPr wrap="square" rtlCol="0">
                <a:spAutoFit/>
              </a:bodyPr>
              <a:lstStyle/>
              <a:p>
                <a:r>
                  <a:rPr lang="en-US" dirty="0"/>
                  <a:t>Difference between the current mean and real mean: </a:t>
                </a:r>
                <a14:m>
                  <m:oMath xmlns:m="http://schemas.openxmlformats.org/officeDocument/2006/math">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 </m:t>
                    </m:r>
                  </m:oMath>
                </a14:m>
                <a:r>
                  <a:rPr lang="en-US" dirty="0">
                    <a:ea typeface="Cambria Math" panose="02040503050406030204" pitchFamily="18" charset="0"/>
                  </a:rPr>
                  <a:t>of all the edges after initialization:</a:t>
                </a:r>
              </a:p>
              <a:p>
                <a:endParaRPr lang="en-US" b="0" dirty="0">
                  <a:ea typeface="Cambria Math" panose="02040503050406030204" pitchFamily="18" charset="0"/>
                </a:endParaRPr>
              </a:p>
              <a:p>
                <a:r>
                  <a:rPr lang="en-US" dirty="0"/>
                  <a:t> </a:t>
                </a:r>
              </a:p>
              <a:p>
                <a:endParaRPr lang="en-US" dirty="0"/>
              </a:p>
            </p:txBody>
          </p:sp>
        </mc:Choice>
        <mc:Fallback xmlns="">
          <p:sp>
            <p:nvSpPr>
              <p:cNvPr id="4" name="TextBox 3">
                <a:extLst>
                  <a:ext uri="{FF2B5EF4-FFF2-40B4-BE49-F238E27FC236}">
                    <a16:creationId xmlns:a16="http://schemas.microsoft.com/office/drawing/2014/main" id="{40F059A5-B45E-284C-86C9-92637D2B19D7}"/>
                  </a:ext>
                </a:extLst>
              </p:cNvPr>
              <p:cNvSpPr txBox="1">
                <a:spLocks noRot="1" noChangeAspect="1" noMove="1" noResize="1" noEditPoints="1" noAdjustHandles="1" noChangeArrowheads="1" noChangeShapeType="1" noTextEdit="1"/>
              </p:cNvSpPr>
              <p:nvPr/>
            </p:nvSpPr>
            <p:spPr>
              <a:xfrm>
                <a:off x="468923" y="889686"/>
                <a:ext cx="10481997" cy="1235979"/>
              </a:xfrm>
              <a:prstGeom prst="rect">
                <a:avLst/>
              </a:prstGeom>
              <a:blipFill>
                <a:blip r:embed="rId2"/>
                <a:stretch>
                  <a:fillRect l="-363" t="-102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0E84A2A-F1EB-004A-95CD-4A9FDA52D483}"/>
              </a:ext>
            </a:extLst>
          </p:cNvPr>
          <p:cNvPicPr>
            <a:picLocks noChangeAspect="1"/>
          </p:cNvPicPr>
          <p:nvPr/>
        </p:nvPicPr>
        <p:blipFill>
          <a:blip r:embed="rId3"/>
          <a:stretch>
            <a:fillRect/>
          </a:stretch>
        </p:blipFill>
        <p:spPr>
          <a:xfrm>
            <a:off x="468923" y="1460798"/>
            <a:ext cx="6986954" cy="5323393"/>
          </a:xfrm>
          <a:prstGeom prst="rect">
            <a:avLst/>
          </a:prstGeom>
        </p:spPr>
      </p:pic>
    </p:spTree>
    <p:extLst>
      <p:ext uri="{BB962C8B-B14F-4D97-AF65-F5344CB8AC3E}">
        <p14:creationId xmlns:p14="http://schemas.microsoft.com/office/powerpoint/2010/main" val="1118917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6F5FC-2A62-6648-AC79-41AACDED4FE1}"/>
              </a:ext>
            </a:extLst>
          </p:cNvPr>
          <p:cNvSpPr>
            <a:spLocks noGrp="1"/>
          </p:cNvSpPr>
          <p:nvPr>
            <p:ph type="ctrTitle"/>
          </p:nvPr>
        </p:nvSpPr>
        <p:spPr>
          <a:xfrm>
            <a:off x="0" y="186409"/>
            <a:ext cx="12537989" cy="768220"/>
          </a:xfrm>
        </p:spPr>
        <p:txBody>
          <a:bodyPr>
            <a:normAutofit fontScale="90000"/>
          </a:bodyPr>
          <a:lstStyle/>
          <a:p>
            <a:pPr algn="l"/>
            <a:r>
              <a:rPr lang="en-US" dirty="0"/>
              <a:t>Train with Multi-armed-bandits algorithm: </a:t>
            </a:r>
          </a:p>
        </p:txBody>
      </p:sp>
      <p:sp>
        <p:nvSpPr>
          <p:cNvPr id="16" name="TextBox 15">
            <a:extLst>
              <a:ext uri="{FF2B5EF4-FFF2-40B4-BE49-F238E27FC236}">
                <a16:creationId xmlns:a16="http://schemas.microsoft.com/office/drawing/2014/main" id="{F7E58B2A-8710-1B47-97F2-B4070B89EBE3}"/>
              </a:ext>
            </a:extLst>
          </p:cNvPr>
          <p:cNvSpPr txBox="1"/>
          <p:nvPr/>
        </p:nvSpPr>
        <p:spPr>
          <a:xfrm>
            <a:off x="6783860" y="4720281"/>
            <a:ext cx="242374" cy="954107"/>
          </a:xfrm>
          <a:prstGeom prst="rect">
            <a:avLst/>
          </a:prstGeom>
          <a:noFill/>
        </p:spPr>
        <p:txBody>
          <a:bodyPr wrap="none" rtlCol="0">
            <a:spAutoFit/>
          </a:bodyPr>
          <a:lstStyle/>
          <a:p>
            <a:r>
              <a:rPr lang="en-US" sz="2000" dirty="0"/>
              <a:t> </a:t>
            </a:r>
          </a:p>
          <a:p>
            <a:endParaRPr lang="en-US" dirty="0"/>
          </a:p>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D8E8397-7ACC-E74C-83D4-5A3C8360F222}"/>
                  </a:ext>
                </a:extLst>
              </p:cNvPr>
              <p:cNvSpPr txBox="1"/>
              <p:nvPr/>
            </p:nvSpPr>
            <p:spPr>
              <a:xfrm>
                <a:off x="1000897" y="1322173"/>
                <a:ext cx="10970183" cy="5383718"/>
              </a:xfrm>
              <a:prstGeom prst="rect">
                <a:avLst/>
              </a:prstGeom>
              <a:noFill/>
            </p:spPr>
            <p:txBody>
              <a:bodyPr wrap="none" rtlCol="0">
                <a:spAutoFit/>
              </a:bodyPr>
              <a:lstStyle/>
              <a:p>
                <a:r>
                  <a:rPr lang="en-US" b="1" dirty="0"/>
                  <a:t>Lcc</a:t>
                </a:r>
                <a:r>
                  <a:rPr lang="zh-CN" altLang="en-US" b="1" dirty="0"/>
                  <a:t> </a:t>
                </a:r>
                <a:r>
                  <a:rPr lang="en-US" altLang="zh-CN" b="1" dirty="0"/>
                  <a:t>policy Original: </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r>
                            <a:rPr lang="en-US" altLang="zh-CN" b="0" i="1" smtClean="0">
                              <a:latin typeface="Cambria Math" panose="02040503050406030204" pitchFamily="18" charset="0"/>
                            </a:rPr>
                            <m:t>𝑚𝑖𝑛</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𝐴𝑛</m:t>
                              </m:r>
                            </m:sub>
                            <m:sup/>
                            <m:e>
                              <m:r>
                                <a:rPr lang="en-US" altLang="zh-CN" b="0" i="1" smtClean="0">
                                  <a:latin typeface="Cambria Math" panose="02040503050406030204" pitchFamily="18" charset="0"/>
                                </a:rPr>
                                <m:t>  </m:t>
                              </m:r>
                              <m:r>
                                <a:rPr lang="en-US" altLang="zh-CN" b="0" i="1" smtClean="0">
                                  <a:latin typeface="Cambria Math" panose="02040503050406030204" pitchFamily="18" charset="0"/>
                                </a:rPr>
                                <m:t>𝑎𝑖</m:t>
                              </m:r>
                              <m:r>
                                <a:rPr lang="en-US" altLang="zh-CN" b="0" i="1" smtClean="0">
                                  <a:latin typeface="Cambria Math" panose="02040503050406030204" pitchFamily="18" charset="0"/>
                                </a:rPr>
                                <m:t> ( </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𝜃</m:t>
                                  </m:r>
                                </m:e>
                              </m:acc>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𝐿</m:t>
                                          </m:r>
                                          <m:r>
                                            <a:rPr lang="en-US" altLang="zh-CN" b="0" i="1" smtClean="0">
                                              <a:latin typeface="Cambria Math" panose="02040503050406030204" pitchFamily="18" charset="0"/>
                                            </a:rPr>
                                            <m:t>+1</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
                                            <a:rPr lang="en-US" altLang="zh-CN" b="0" i="1" smtClean="0">
                                              <a:latin typeface="Cambria Math" panose="02040503050406030204" pitchFamily="18" charset="0"/>
                                            </a:rPr>
                                            <m:t>𝑛</m:t>
                                          </m:r>
                                        </m:e>
                                      </m:func>
                                    </m:num>
                                    <m:den>
                                      <m:r>
                                        <a:rPr lang="en-US" altLang="zh-CN" b="0" i="1" smtClean="0">
                                          <a:latin typeface="Cambria Math" panose="02040503050406030204" pitchFamily="18" charset="0"/>
                                        </a:rPr>
                                        <m:t>𝑚</m:t>
                                      </m:r>
                                      <m:r>
                                        <a:rPr lang="en-US" altLang="zh-CN" b="0" i="1" baseline="-25000" smtClean="0">
                                          <a:latin typeface="Cambria Math" panose="02040503050406030204" pitchFamily="18" charset="0"/>
                                        </a:rPr>
                                        <m:t>𝑖</m:t>
                                      </m:r>
                                    </m:den>
                                  </m:f>
                                </m:e>
                              </m:rad>
                            </m:e>
                          </m:nary>
                        </m:e>
                      </m:func>
                      <m:r>
                        <a:rPr lang="en-US" altLang="zh-CN" b="0" i="0" smtClean="0">
                          <a:latin typeface="Cambria Math" panose="02040503050406030204" pitchFamily="18" charset="0"/>
                        </a:rPr>
                        <m:t> )</m:t>
                      </m:r>
                    </m:oMath>
                  </m:oMathPara>
                </a14:m>
                <a:endParaRPr lang="en-US" altLang="zh-CN" dirty="0"/>
              </a:p>
              <a:p>
                <a:endParaRPr lang="en-US" altLang="zh-CN" dirty="0"/>
              </a:p>
              <a:p>
                <a:r>
                  <a:rPr lang="en-US" altLang="zh-CN" b="1" dirty="0"/>
                  <a:t>Problem: </a:t>
                </a:r>
                <a:r>
                  <a:rPr lang="en-US" altLang="zh-CN" dirty="0"/>
                  <a:t>it tends to more exploitation, after</a:t>
                </a:r>
                <a:r>
                  <a:rPr lang="zh-CN" altLang="en-US" dirty="0"/>
                  <a:t> </a:t>
                </a:r>
                <a:r>
                  <a:rPr lang="en-US" altLang="zh-CN" dirty="0"/>
                  <a:t>xx iteration, it always give the same optimal path. The problem is that </a:t>
                </a:r>
              </a:p>
              <a:p>
                <a:r>
                  <a:rPr lang="en-US" altLang="zh-CN" dirty="0"/>
                  <a:t>Even when Mi increasing, </a:t>
                </a:r>
                <a14:m>
                  <m:oMath xmlns:m="http://schemas.openxmlformats.org/officeDocument/2006/math">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𝐿</m:t>
                                </m:r>
                                <m:r>
                                  <a:rPr lang="en-US" altLang="zh-CN" b="0" i="1" smtClean="0">
                                    <a:latin typeface="Cambria Math" panose="02040503050406030204" pitchFamily="18" charset="0"/>
                                  </a:rPr>
                                  <m:t>+1</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
                                  <a:rPr lang="en-US" altLang="zh-CN" b="0" i="1" smtClean="0">
                                    <a:latin typeface="Cambria Math" panose="02040503050406030204" pitchFamily="18" charset="0"/>
                                  </a:rPr>
                                  <m:t>𝑛</m:t>
                                </m:r>
                              </m:e>
                            </m:func>
                          </m:num>
                          <m:den>
                            <m:r>
                              <a:rPr lang="en-US" altLang="zh-CN" b="0" i="1" smtClean="0">
                                <a:latin typeface="Cambria Math" panose="02040503050406030204" pitchFamily="18" charset="0"/>
                              </a:rPr>
                              <m:t>𝑚</m:t>
                            </m:r>
                            <m:r>
                              <a:rPr lang="en-US" altLang="zh-CN" b="0" i="1" baseline="-25000" smtClean="0">
                                <a:latin typeface="Cambria Math" panose="02040503050406030204" pitchFamily="18" charset="0"/>
                              </a:rPr>
                              <m:t>𝑖</m:t>
                            </m:r>
                          </m:den>
                        </m:f>
                      </m:e>
                    </m:rad>
                  </m:oMath>
                </a14:m>
                <a:r>
                  <a:rPr lang="en-US" altLang="zh-CN" dirty="0"/>
                  <a:t>   didn’t decrease enough, so the overall value is still small.</a:t>
                </a:r>
              </a:p>
              <a:p>
                <a:endParaRPr lang="en-US" altLang="zh-CN" dirty="0"/>
              </a:p>
              <a:p>
                <a:endParaRPr lang="en-US" altLang="zh-CN" dirty="0"/>
              </a:p>
              <a:p>
                <a:r>
                  <a:rPr lang="en-US" altLang="zh-CN" b="1" dirty="0" err="1"/>
                  <a:t>Lcc</a:t>
                </a:r>
                <a:r>
                  <a:rPr lang="en-US" altLang="zh-CN" b="1" dirty="0"/>
                  <a:t> policy modified:</a:t>
                </a:r>
              </a:p>
              <a:p>
                <a:endParaRPr lang="en-US" altLang="zh-CN" dirty="0"/>
              </a:p>
              <a:p>
                <a:pPr algn="ct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r>
                          <a:rPr lang="en-US" altLang="zh-CN" b="0" i="1" smtClean="0">
                            <a:latin typeface="Cambria Math" panose="02040503050406030204" pitchFamily="18" charset="0"/>
                          </a:rPr>
                          <m:t>𝑚𝑖𝑛</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𝐴𝑛</m:t>
                            </m:r>
                          </m:sub>
                          <m:sup/>
                          <m:e>
                            <m:r>
                              <a:rPr lang="en-US" altLang="zh-CN" b="0" i="1" smtClean="0">
                                <a:latin typeface="Cambria Math" panose="02040503050406030204" pitchFamily="18" charset="0"/>
                              </a:rPr>
                              <m:t>  </m:t>
                            </m:r>
                            <m:r>
                              <a:rPr lang="en-US" altLang="zh-CN" b="0" i="1" smtClean="0">
                                <a:latin typeface="Cambria Math" panose="02040503050406030204" pitchFamily="18" charset="0"/>
                              </a:rPr>
                              <m:t>𝑎𝑖</m:t>
                            </m:r>
                            <m:r>
                              <a:rPr lang="en-US" altLang="zh-CN" b="0" i="1" smtClean="0">
                                <a:latin typeface="Cambria Math" panose="02040503050406030204" pitchFamily="18" charset="0"/>
                              </a:rPr>
                              <m:t> ( </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𝜃</m:t>
                                </m:r>
                              </m:e>
                            </m:acc>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r>
                                      <a:rPr lang="en-US" altLang="zh-CN" b="0" i="1" smtClean="0">
                                        <a:solidFill>
                                          <a:srgbClr val="FF0000"/>
                                        </a:solidFill>
                                        <a:latin typeface="Cambria Math" panose="02040503050406030204" pitchFamily="18" charset="0"/>
                                      </a:rPr>
                                      <m:t>1000∗</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𝐿</m:t>
                                        </m:r>
                                        <m:r>
                                          <a:rPr lang="en-US" altLang="zh-CN" b="0" i="1" smtClean="0">
                                            <a:latin typeface="Cambria Math" panose="02040503050406030204" pitchFamily="18" charset="0"/>
                                          </a:rPr>
                                          <m:t>+1</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
                                          <a:rPr lang="en-US" altLang="zh-CN" b="0" i="1" smtClean="0">
                                            <a:latin typeface="Cambria Math" panose="02040503050406030204" pitchFamily="18" charset="0"/>
                                          </a:rPr>
                                          <m:t>𝑛</m:t>
                                        </m:r>
                                      </m:e>
                                    </m:func>
                                  </m:num>
                                  <m:den>
                                    <m:r>
                                      <a:rPr lang="en-US" altLang="zh-CN" b="0" i="1" smtClean="0">
                                        <a:latin typeface="Cambria Math" panose="02040503050406030204" pitchFamily="18" charset="0"/>
                                      </a:rPr>
                                      <m:t>𝑚</m:t>
                                    </m:r>
                                    <m:r>
                                      <a:rPr lang="en-US" altLang="zh-CN" b="0" i="1" baseline="-25000" smtClean="0">
                                        <a:latin typeface="Cambria Math" panose="02040503050406030204" pitchFamily="18" charset="0"/>
                                      </a:rPr>
                                      <m:t>𝑖</m:t>
                                    </m:r>
                                  </m:den>
                                </m:f>
                              </m:e>
                            </m:rad>
                          </m:e>
                        </m:nary>
                      </m:e>
                    </m:func>
                    <m:r>
                      <a:rPr lang="en-US" altLang="zh-CN" b="0" i="0" smtClean="0">
                        <a:latin typeface="Cambria Math" panose="02040503050406030204" pitchFamily="18" charset="0"/>
                      </a:rPr>
                      <m:t> )</m:t>
                    </m:r>
                  </m:oMath>
                </a14:m>
                <a:r>
                  <a:rPr lang="en-US" altLang="zh-CN" dirty="0"/>
                  <a:t> +</a:t>
                </a:r>
                <a:r>
                  <a:rPr lang="en-US" altLang="zh-CN" dirty="0">
                    <a:solidFill>
                      <a:srgbClr val="FF0000"/>
                    </a:solidFill>
                  </a:rPr>
                  <a:t>100*offset</a:t>
                </a:r>
              </a:p>
              <a:p>
                <a:r>
                  <a:rPr lang="en-US" altLang="zh-CN" b="1" dirty="0"/>
                  <a:t>Problem: </a:t>
                </a:r>
              </a:p>
              <a:p>
                <a:r>
                  <a:rPr lang="en-US" altLang="zh-CN" dirty="0"/>
                  <a:t>until 3000s, the optimal path does not converge.  </a:t>
                </a:r>
              </a:p>
              <a:p>
                <a:endParaRPr lang="en-US" altLang="zh-CN" baseline="-25000" dirty="0"/>
              </a:p>
              <a:p>
                <a:endParaRPr lang="en-US" altLang="zh-CN" dirty="0"/>
              </a:p>
              <a:p>
                <a:endParaRPr lang="en-US" altLang="zh-CN" baseline="-25000" dirty="0"/>
              </a:p>
              <a:p>
                <a:r>
                  <a:rPr lang="en-US" altLang="zh-CN" baseline="-25000" dirty="0"/>
                  <a:t>   </a:t>
                </a:r>
              </a:p>
            </p:txBody>
          </p:sp>
        </mc:Choice>
        <mc:Fallback xmlns="">
          <p:sp>
            <p:nvSpPr>
              <p:cNvPr id="3" name="TextBox 2">
                <a:extLst>
                  <a:ext uri="{FF2B5EF4-FFF2-40B4-BE49-F238E27FC236}">
                    <a16:creationId xmlns:a16="http://schemas.microsoft.com/office/drawing/2014/main" id="{DD8E8397-7ACC-E74C-83D4-5A3C8360F222}"/>
                  </a:ext>
                </a:extLst>
              </p:cNvPr>
              <p:cNvSpPr txBox="1">
                <a:spLocks noRot="1" noChangeAspect="1" noMove="1" noResize="1" noEditPoints="1" noAdjustHandles="1" noChangeArrowheads="1" noChangeShapeType="1" noTextEdit="1"/>
              </p:cNvSpPr>
              <p:nvPr/>
            </p:nvSpPr>
            <p:spPr>
              <a:xfrm>
                <a:off x="1000897" y="1322173"/>
                <a:ext cx="10970183" cy="5383718"/>
              </a:xfrm>
              <a:prstGeom prst="rect">
                <a:avLst/>
              </a:prstGeom>
              <a:blipFill>
                <a:blip r:embed="rId2"/>
                <a:stretch>
                  <a:fillRect l="-462" t="-9434"/>
                </a:stretch>
              </a:blipFill>
            </p:spPr>
            <p:txBody>
              <a:bodyPr/>
              <a:lstStyle/>
              <a:p>
                <a:r>
                  <a:rPr lang="en-US">
                    <a:noFill/>
                  </a:rPr>
                  <a:t> </a:t>
                </a:r>
              </a:p>
            </p:txBody>
          </p:sp>
        </mc:Fallback>
      </mc:AlternateContent>
    </p:spTree>
    <p:extLst>
      <p:ext uri="{BB962C8B-B14F-4D97-AF65-F5344CB8AC3E}">
        <p14:creationId xmlns:p14="http://schemas.microsoft.com/office/powerpoint/2010/main" val="1086298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7E58B2A-8710-1B47-97F2-B4070B89EBE3}"/>
              </a:ext>
            </a:extLst>
          </p:cNvPr>
          <p:cNvSpPr txBox="1"/>
          <p:nvPr/>
        </p:nvSpPr>
        <p:spPr>
          <a:xfrm>
            <a:off x="6783860" y="4720281"/>
            <a:ext cx="242374" cy="954107"/>
          </a:xfrm>
          <a:prstGeom prst="rect">
            <a:avLst/>
          </a:prstGeom>
          <a:noFill/>
        </p:spPr>
        <p:txBody>
          <a:bodyPr wrap="none" rtlCol="0">
            <a:spAutoFit/>
          </a:bodyPr>
          <a:lstStyle/>
          <a:p>
            <a:r>
              <a:rPr lang="en-US" sz="2000" dirty="0"/>
              <a:t> </a:t>
            </a:r>
          </a:p>
          <a:p>
            <a:endParaRPr lang="en-US" dirty="0"/>
          </a:p>
          <a:p>
            <a:endParaRPr lang="en-US" dirty="0"/>
          </a:p>
        </p:txBody>
      </p:sp>
      <p:sp>
        <p:nvSpPr>
          <p:cNvPr id="18" name="TextBox 17">
            <a:extLst>
              <a:ext uri="{FF2B5EF4-FFF2-40B4-BE49-F238E27FC236}">
                <a16:creationId xmlns:a16="http://schemas.microsoft.com/office/drawing/2014/main" id="{7892D7FB-1385-AB47-B0CB-B4D03AF17E34}"/>
              </a:ext>
            </a:extLst>
          </p:cNvPr>
          <p:cNvSpPr txBox="1"/>
          <p:nvPr/>
        </p:nvSpPr>
        <p:spPr>
          <a:xfrm>
            <a:off x="107380" y="173675"/>
            <a:ext cx="8216005" cy="461665"/>
          </a:xfrm>
          <a:prstGeom prst="rect">
            <a:avLst/>
          </a:prstGeom>
          <a:noFill/>
        </p:spPr>
        <p:txBody>
          <a:bodyPr wrap="square" rtlCol="0">
            <a:spAutoFit/>
          </a:bodyPr>
          <a:lstStyle/>
          <a:p>
            <a:r>
              <a:rPr lang="en-US" sz="2400" dirty="0"/>
              <a:t>Overall edge delay mean square error (MSE) along the time</a:t>
            </a:r>
          </a:p>
        </p:txBody>
      </p:sp>
      <p:pic>
        <p:nvPicPr>
          <p:cNvPr id="19" name="Picture 18">
            <a:extLst>
              <a:ext uri="{FF2B5EF4-FFF2-40B4-BE49-F238E27FC236}">
                <a16:creationId xmlns:a16="http://schemas.microsoft.com/office/drawing/2014/main" id="{D91A6D75-4BEC-454E-B6C7-79EDE9F58B7F}"/>
              </a:ext>
            </a:extLst>
          </p:cNvPr>
          <p:cNvPicPr>
            <a:picLocks noChangeAspect="1"/>
          </p:cNvPicPr>
          <p:nvPr/>
        </p:nvPicPr>
        <p:blipFill>
          <a:blip r:embed="rId2"/>
          <a:stretch>
            <a:fillRect/>
          </a:stretch>
        </p:blipFill>
        <p:spPr>
          <a:xfrm>
            <a:off x="1253392" y="596900"/>
            <a:ext cx="7645400" cy="5664200"/>
          </a:xfrm>
          <a:prstGeom prst="rect">
            <a:avLst/>
          </a:prstGeom>
        </p:spPr>
      </p:pic>
    </p:spTree>
    <p:extLst>
      <p:ext uri="{BB962C8B-B14F-4D97-AF65-F5344CB8AC3E}">
        <p14:creationId xmlns:p14="http://schemas.microsoft.com/office/powerpoint/2010/main" val="2017430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7E58B2A-8710-1B47-97F2-B4070B89EBE3}"/>
              </a:ext>
            </a:extLst>
          </p:cNvPr>
          <p:cNvSpPr txBox="1"/>
          <p:nvPr/>
        </p:nvSpPr>
        <p:spPr>
          <a:xfrm>
            <a:off x="6783860" y="4720281"/>
            <a:ext cx="242374" cy="954107"/>
          </a:xfrm>
          <a:prstGeom prst="rect">
            <a:avLst/>
          </a:prstGeom>
          <a:noFill/>
        </p:spPr>
        <p:txBody>
          <a:bodyPr wrap="none" rtlCol="0">
            <a:spAutoFit/>
          </a:bodyPr>
          <a:lstStyle/>
          <a:p>
            <a:r>
              <a:rPr lang="en-US" sz="2000" dirty="0"/>
              <a:t> </a:t>
            </a:r>
          </a:p>
          <a:p>
            <a:endParaRPr lang="en-US" dirty="0"/>
          </a:p>
          <a:p>
            <a:endParaRPr lang="en-US" dirty="0"/>
          </a:p>
        </p:txBody>
      </p:sp>
      <p:sp>
        <p:nvSpPr>
          <p:cNvPr id="18" name="TextBox 17">
            <a:extLst>
              <a:ext uri="{FF2B5EF4-FFF2-40B4-BE49-F238E27FC236}">
                <a16:creationId xmlns:a16="http://schemas.microsoft.com/office/drawing/2014/main" id="{7892D7FB-1385-AB47-B0CB-B4D03AF17E34}"/>
              </a:ext>
            </a:extLst>
          </p:cNvPr>
          <p:cNvSpPr txBox="1"/>
          <p:nvPr/>
        </p:nvSpPr>
        <p:spPr>
          <a:xfrm>
            <a:off x="107380" y="173675"/>
            <a:ext cx="10021358" cy="830997"/>
          </a:xfrm>
          <a:prstGeom prst="rect">
            <a:avLst/>
          </a:prstGeom>
          <a:noFill/>
        </p:spPr>
        <p:txBody>
          <a:bodyPr wrap="square" rtlCol="0">
            <a:spAutoFit/>
          </a:bodyPr>
          <a:lstStyle/>
          <a:p>
            <a:r>
              <a:rPr lang="en-US" sz="2400" dirty="0"/>
              <a:t># of Edge get explored - </a:t>
            </a:r>
            <a:r>
              <a:rPr lang="en-US" sz="2400" b="1" dirty="0"/>
              <a:t>13 </a:t>
            </a:r>
            <a:r>
              <a:rPr lang="en-US" sz="2400" dirty="0"/>
              <a:t>edges has been extremely explored with </a:t>
            </a:r>
            <a:r>
              <a:rPr lang="en-US" sz="2400" b="1" dirty="0"/>
              <a:t>2</a:t>
            </a:r>
            <a:r>
              <a:rPr lang="en-US" sz="2400" dirty="0"/>
              <a:t> monitors</a:t>
            </a:r>
          </a:p>
          <a:p>
            <a:endParaRPr lang="en-US" sz="2400" dirty="0"/>
          </a:p>
        </p:txBody>
      </p:sp>
      <p:pic>
        <p:nvPicPr>
          <p:cNvPr id="2" name="Picture 1">
            <a:extLst>
              <a:ext uri="{FF2B5EF4-FFF2-40B4-BE49-F238E27FC236}">
                <a16:creationId xmlns:a16="http://schemas.microsoft.com/office/drawing/2014/main" id="{802CDD1E-E916-0D44-8621-1ED45C7022B5}"/>
              </a:ext>
            </a:extLst>
          </p:cNvPr>
          <p:cNvPicPr>
            <a:picLocks noChangeAspect="1"/>
          </p:cNvPicPr>
          <p:nvPr/>
        </p:nvPicPr>
        <p:blipFill>
          <a:blip r:embed="rId2"/>
          <a:stretch>
            <a:fillRect/>
          </a:stretch>
        </p:blipFill>
        <p:spPr>
          <a:xfrm>
            <a:off x="217992" y="661828"/>
            <a:ext cx="8714994" cy="6196172"/>
          </a:xfrm>
          <a:prstGeom prst="rect">
            <a:avLst/>
          </a:prstGeom>
        </p:spPr>
      </p:pic>
    </p:spTree>
    <p:extLst>
      <p:ext uri="{BB962C8B-B14F-4D97-AF65-F5344CB8AC3E}">
        <p14:creationId xmlns:p14="http://schemas.microsoft.com/office/powerpoint/2010/main" val="64438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7E58B2A-8710-1B47-97F2-B4070B89EBE3}"/>
              </a:ext>
            </a:extLst>
          </p:cNvPr>
          <p:cNvSpPr txBox="1"/>
          <p:nvPr/>
        </p:nvSpPr>
        <p:spPr>
          <a:xfrm>
            <a:off x="6783860" y="4720281"/>
            <a:ext cx="242374" cy="954107"/>
          </a:xfrm>
          <a:prstGeom prst="rect">
            <a:avLst/>
          </a:prstGeom>
          <a:noFill/>
        </p:spPr>
        <p:txBody>
          <a:bodyPr wrap="none" rtlCol="0">
            <a:spAutoFit/>
          </a:bodyPr>
          <a:lstStyle/>
          <a:p>
            <a:r>
              <a:rPr lang="en-US" sz="2000" dirty="0"/>
              <a:t> </a:t>
            </a:r>
          </a:p>
          <a:p>
            <a:endParaRPr lang="en-US" dirty="0"/>
          </a:p>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D8E8397-7ACC-E74C-83D4-5A3C8360F222}"/>
                  </a:ext>
                </a:extLst>
              </p:cNvPr>
              <p:cNvSpPr txBox="1"/>
              <p:nvPr/>
            </p:nvSpPr>
            <p:spPr>
              <a:xfrm>
                <a:off x="0" y="0"/>
                <a:ext cx="9428207" cy="1048813"/>
              </a:xfrm>
              <a:prstGeom prst="rect">
                <a:avLst/>
              </a:prstGeom>
              <a:noFill/>
            </p:spPr>
            <p:txBody>
              <a:bodyPr wrap="square" rtlCol="0">
                <a:spAutoFit/>
              </a:bodyPr>
              <a:lstStyle/>
              <a:p>
                <a:r>
                  <a:rPr lang="en-US" altLang="zh-CN" dirty="0"/>
                  <a:t>Link delay difference from the mean:  |</a:t>
                </a:r>
                <a14:m>
                  <m:oMath xmlns:m="http://schemas.openxmlformats.org/officeDocument/2006/math">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𝜃</m:t>
                        </m:r>
                      </m:e>
                    </m:acc>
                    <m:r>
                      <a:rPr lang="en-US" altLang="zh-CN" b="0" i="0"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𝜃</m:t>
                    </m:r>
                  </m:oMath>
                </a14:m>
                <a:r>
                  <a:rPr lang="en-US" altLang="zh-CN" dirty="0"/>
                  <a:t>| for edge 0-14</a:t>
                </a:r>
              </a:p>
              <a:p>
                <a:r>
                  <a:rPr lang="en-US" altLang="zh-CN" dirty="0"/>
                  <a:t> </a:t>
                </a:r>
              </a:p>
              <a:p>
                <a:endParaRPr lang="en-US" altLang="zh-CN" baseline="-25000" dirty="0"/>
              </a:p>
              <a:p>
                <a:r>
                  <a:rPr lang="en-US" altLang="zh-CN" baseline="-25000" dirty="0"/>
                  <a:t>   </a:t>
                </a:r>
              </a:p>
            </p:txBody>
          </p:sp>
        </mc:Choice>
        <mc:Fallback xmlns="">
          <p:sp>
            <p:nvSpPr>
              <p:cNvPr id="3" name="TextBox 2">
                <a:extLst>
                  <a:ext uri="{FF2B5EF4-FFF2-40B4-BE49-F238E27FC236}">
                    <a16:creationId xmlns:a16="http://schemas.microsoft.com/office/drawing/2014/main" id="{DD8E8397-7ACC-E74C-83D4-5A3C8360F222}"/>
                  </a:ext>
                </a:extLst>
              </p:cNvPr>
              <p:cNvSpPr txBox="1">
                <a:spLocks noRot="1" noChangeAspect="1" noMove="1" noResize="1" noEditPoints="1" noAdjustHandles="1" noChangeArrowheads="1" noChangeShapeType="1" noTextEdit="1"/>
              </p:cNvSpPr>
              <p:nvPr/>
            </p:nvSpPr>
            <p:spPr>
              <a:xfrm>
                <a:off x="0" y="0"/>
                <a:ext cx="9428207" cy="1048813"/>
              </a:xfrm>
              <a:prstGeom prst="rect">
                <a:avLst/>
              </a:prstGeom>
              <a:blipFill>
                <a:blip r:embed="rId2"/>
                <a:stretch>
                  <a:fillRect l="-538" t="-241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FC1DE82-6E46-E243-BEDC-7C00D12BFF13}"/>
              </a:ext>
            </a:extLst>
          </p:cNvPr>
          <p:cNvPicPr>
            <a:picLocks noChangeAspect="1"/>
          </p:cNvPicPr>
          <p:nvPr/>
        </p:nvPicPr>
        <p:blipFill>
          <a:blip r:embed="rId3"/>
          <a:stretch>
            <a:fillRect/>
          </a:stretch>
        </p:blipFill>
        <p:spPr>
          <a:xfrm>
            <a:off x="1299797" y="603250"/>
            <a:ext cx="7810500" cy="5651500"/>
          </a:xfrm>
          <a:prstGeom prst="rect">
            <a:avLst/>
          </a:prstGeom>
        </p:spPr>
      </p:pic>
    </p:spTree>
    <p:extLst>
      <p:ext uri="{BB962C8B-B14F-4D97-AF65-F5344CB8AC3E}">
        <p14:creationId xmlns:p14="http://schemas.microsoft.com/office/powerpoint/2010/main" val="1985040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7E58B2A-8710-1B47-97F2-B4070B89EBE3}"/>
              </a:ext>
            </a:extLst>
          </p:cNvPr>
          <p:cNvSpPr txBox="1"/>
          <p:nvPr/>
        </p:nvSpPr>
        <p:spPr>
          <a:xfrm>
            <a:off x="6783860" y="4720281"/>
            <a:ext cx="242374" cy="954107"/>
          </a:xfrm>
          <a:prstGeom prst="rect">
            <a:avLst/>
          </a:prstGeom>
          <a:noFill/>
        </p:spPr>
        <p:txBody>
          <a:bodyPr wrap="none" rtlCol="0">
            <a:spAutoFit/>
          </a:bodyPr>
          <a:lstStyle/>
          <a:p>
            <a:r>
              <a:rPr lang="en-US" sz="2000" dirty="0"/>
              <a:t> </a:t>
            </a:r>
          </a:p>
          <a:p>
            <a:endParaRPr lang="en-US" dirty="0"/>
          </a:p>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D8E8397-7ACC-E74C-83D4-5A3C8360F222}"/>
                  </a:ext>
                </a:extLst>
              </p:cNvPr>
              <p:cNvSpPr txBox="1"/>
              <p:nvPr/>
            </p:nvSpPr>
            <p:spPr>
              <a:xfrm>
                <a:off x="0" y="35169"/>
                <a:ext cx="9428207" cy="1048813"/>
              </a:xfrm>
              <a:prstGeom prst="rect">
                <a:avLst/>
              </a:prstGeom>
              <a:noFill/>
            </p:spPr>
            <p:txBody>
              <a:bodyPr wrap="square" rtlCol="0">
                <a:spAutoFit/>
              </a:bodyPr>
              <a:lstStyle/>
              <a:p>
                <a:r>
                  <a:rPr lang="en-US" altLang="zh-CN" dirty="0"/>
                  <a:t>Link delay difference from the mean:  |</a:t>
                </a:r>
                <a14:m>
                  <m:oMath xmlns:m="http://schemas.openxmlformats.org/officeDocument/2006/math">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𝜃</m:t>
                        </m:r>
                      </m:e>
                    </m:acc>
                    <m:r>
                      <a:rPr lang="en-US" altLang="zh-CN" b="0" i="0"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𝜃</m:t>
                    </m:r>
                  </m:oMath>
                </a14:m>
                <a:r>
                  <a:rPr lang="en-US" altLang="zh-CN" dirty="0"/>
                  <a:t>| for edge 15-29</a:t>
                </a:r>
              </a:p>
              <a:p>
                <a:r>
                  <a:rPr lang="en-US" altLang="zh-CN" dirty="0"/>
                  <a:t> </a:t>
                </a:r>
              </a:p>
              <a:p>
                <a:endParaRPr lang="en-US" altLang="zh-CN" baseline="-25000" dirty="0"/>
              </a:p>
              <a:p>
                <a:r>
                  <a:rPr lang="en-US" altLang="zh-CN" baseline="-25000" dirty="0"/>
                  <a:t>   </a:t>
                </a:r>
              </a:p>
            </p:txBody>
          </p:sp>
        </mc:Choice>
        <mc:Fallback xmlns="">
          <p:sp>
            <p:nvSpPr>
              <p:cNvPr id="3" name="TextBox 2">
                <a:extLst>
                  <a:ext uri="{FF2B5EF4-FFF2-40B4-BE49-F238E27FC236}">
                    <a16:creationId xmlns:a16="http://schemas.microsoft.com/office/drawing/2014/main" id="{DD8E8397-7ACC-E74C-83D4-5A3C8360F222}"/>
                  </a:ext>
                </a:extLst>
              </p:cNvPr>
              <p:cNvSpPr txBox="1">
                <a:spLocks noRot="1" noChangeAspect="1" noMove="1" noResize="1" noEditPoints="1" noAdjustHandles="1" noChangeArrowheads="1" noChangeShapeType="1" noTextEdit="1"/>
              </p:cNvSpPr>
              <p:nvPr/>
            </p:nvSpPr>
            <p:spPr>
              <a:xfrm>
                <a:off x="0" y="35169"/>
                <a:ext cx="9428207" cy="1048813"/>
              </a:xfrm>
              <a:prstGeom prst="rect">
                <a:avLst/>
              </a:prstGeom>
              <a:blipFill>
                <a:blip r:embed="rId2"/>
                <a:stretch>
                  <a:fillRect l="-538" t="-11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B60E9B6-86ED-8440-B6D7-49C4D6C8655C}"/>
              </a:ext>
            </a:extLst>
          </p:cNvPr>
          <p:cNvPicPr>
            <a:picLocks noChangeAspect="1"/>
          </p:cNvPicPr>
          <p:nvPr/>
        </p:nvPicPr>
        <p:blipFill>
          <a:blip r:embed="rId3"/>
          <a:stretch>
            <a:fillRect/>
          </a:stretch>
        </p:blipFill>
        <p:spPr>
          <a:xfrm>
            <a:off x="1895231" y="609600"/>
            <a:ext cx="7721600" cy="5638800"/>
          </a:xfrm>
          <a:prstGeom prst="rect">
            <a:avLst/>
          </a:prstGeom>
        </p:spPr>
      </p:pic>
    </p:spTree>
    <p:extLst>
      <p:ext uri="{BB962C8B-B14F-4D97-AF65-F5344CB8AC3E}">
        <p14:creationId xmlns:p14="http://schemas.microsoft.com/office/powerpoint/2010/main" val="1467264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27745312</TotalTime>
  <Words>1682</Words>
  <Application>Microsoft Macintosh PowerPoint</Application>
  <PresentationFormat>Widescreen</PresentationFormat>
  <Paragraphs>244</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Cambria Math</vt:lpstr>
      <vt:lpstr>Office Theme</vt:lpstr>
      <vt:lpstr>Topology</vt:lpstr>
      <vt:lpstr>Topology</vt:lpstr>
      <vt:lpstr>Initialization: </vt:lpstr>
      <vt:lpstr>Initialization: </vt:lpstr>
      <vt:lpstr>Train with Multi-armed-bandits algorithm: </vt:lpstr>
      <vt:lpstr>PowerPoint Presentation</vt:lpstr>
      <vt:lpstr>PowerPoint Presentation</vt:lpstr>
      <vt:lpstr>PowerPoint Presentation</vt:lpstr>
      <vt:lpstr>PowerPoint Presentation</vt:lpstr>
      <vt:lpstr>PowerPoint Presentation</vt:lpstr>
      <vt:lpstr>The delay of the optimal path given by the model</vt:lpstr>
      <vt:lpstr>Total path between these two monitors: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progress:  Trying to plot how the edge exploration varies with different number of monitors. [done]  1. Change a real topology [done] </vt:lpstr>
      <vt:lpstr>Barabasi topology with 20 nodes</vt:lpstr>
      <vt:lpstr>Edge computation rate with increasing monitors</vt:lpstr>
      <vt:lpstr>PowerPoint Presentation</vt:lpstr>
      <vt:lpstr>%of edge identified with different size Barabasi topology </vt:lpstr>
      <vt:lpstr>Real topology - The Internet Topology Zoo </vt:lpstr>
      <vt:lpstr>BTN – 53 nodes, 65 links (experiments is running for the scalability of the identified links)</vt:lpstr>
      <vt:lpstr>Barabasi 50nodes with 29% monitors (no NT, with original initialization)</vt:lpstr>
      <vt:lpstr>Rate of the correct selected shortest path</vt:lpstr>
      <vt:lpstr>Delay difference of the optimal path from mean after initialization and after training</vt:lpstr>
      <vt:lpstr>Delay difference of the optimal path from mean after initialization and after training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Topology</dc:title>
  <dc:creator>Tao, Xu</dc:creator>
  <cp:lastModifiedBy>Tao, Xu</cp:lastModifiedBy>
  <cp:revision>2</cp:revision>
  <dcterms:created xsi:type="dcterms:W3CDTF">2022-06-21T15:44:53Z</dcterms:created>
  <dcterms:modified xsi:type="dcterms:W3CDTF">2022-10-24T15:33:43Z</dcterms:modified>
</cp:coreProperties>
</file>